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47"/>
  </p:notesMasterIdLst>
  <p:handoutMasterIdLst>
    <p:handoutMasterId r:id="rId48"/>
  </p:handoutMasterIdLst>
  <p:sldIdLst>
    <p:sldId id="304" r:id="rId3"/>
    <p:sldId id="305" r:id="rId4"/>
    <p:sldId id="260" r:id="rId5"/>
    <p:sldId id="262" r:id="rId6"/>
    <p:sldId id="263" r:id="rId7"/>
    <p:sldId id="264" r:id="rId8"/>
    <p:sldId id="266" r:id="rId9"/>
    <p:sldId id="267" r:id="rId10"/>
    <p:sldId id="265" r:id="rId11"/>
    <p:sldId id="268" r:id="rId12"/>
    <p:sldId id="269" r:id="rId13"/>
    <p:sldId id="270" r:id="rId14"/>
    <p:sldId id="271" r:id="rId15"/>
    <p:sldId id="272" r:id="rId16"/>
    <p:sldId id="280" r:id="rId17"/>
    <p:sldId id="281" r:id="rId18"/>
    <p:sldId id="282" r:id="rId19"/>
    <p:sldId id="283" r:id="rId20"/>
    <p:sldId id="284" r:id="rId21"/>
    <p:sldId id="285" r:id="rId22"/>
    <p:sldId id="286" r:id="rId23"/>
    <p:sldId id="287" r:id="rId24"/>
    <p:sldId id="288" r:id="rId25"/>
    <p:sldId id="273" r:id="rId26"/>
    <p:sldId id="274" r:id="rId27"/>
    <p:sldId id="275" r:id="rId28"/>
    <p:sldId id="276" r:id="rId29"/>
    <p:sldId id="277" r:id="rId30"/>
    <p:sldId id="27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8609" autoAdjust="0"/>
  </p:normalViewPr>
  <p:slideViewPr>
    <p:cSldViewPr>
      <p:cViewPr varScale="1">
        <p:scale>
          <a:sx n="121" d="100"/>
          <a:sy n="121" d="100"/>
        </p:scale>
        <p:origin x="25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3/23/23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3/23/23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24A6D18E-8B09-B24B-9169-4FC527B8D84F}" type="slidenum">
              <a:rPr lang="en-US" smtClean="0"/>
              <a:pPr/>
              <a:t>19</a:t>
            </a:fld>
            <a:endParaRPr lang="en-US"/>
          </a:p>
        </p:txBody>
      </p:sp>
    </p:spTree>
    <p:extLst>
      <p:ext uri="{BB962C8B-B14F-4D97-AF65-F5344CB8AC3E}">
        <p14:creationId xmlns:p14="http://schemas.microsoft.com/office/powerpoint/2010/main" val="334330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227299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58749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27412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07021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037361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52887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27988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7840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0119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763350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198468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1205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1829106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3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3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133.png"/></Relationships>
</file>

<file path=ppt/slides/_rels/slide4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7.png"/></Relationships>
</file>

<file path=ppt/slides/_rels/slide4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81200"/>
            <a:ext cx="7195344" cy="2139462"/>
          </a:xfrm>
        </p:spPr>
        <p:txBody>
          <a:bodyPr>
            <a:normAutofit/>
          </a:bodyPr>
          <a:lstStyle/>
          <a:p>
            <a:pPr algn="ctr"/>
            <a:r>
              <a:rPr lang="en-US" sz="3900" dirty="0"/>
              <a:t>EE455 Introduction to Energy </a:t>
            </a:r>
            <a:r>
              <a:rPr lang="en-US" sz="3900"/>
              <a:t>Distribution Systems</a:t>
            </a:r>
            <a:endParaRPr lang="en-US" sz="3400" dirty="0"/>
          </a:p>
        </p:txBody>
      </p:sp>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4368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p:sp>
        <p:nvSpPr>
          <p:cNvPr id="7" name="Rectangle 6"/>
          <p:cNvSpPr/>
          <p:nvPr/>
        </p:nvSpPr>
        <p:spPr>
          <a:xfrm>
            <a:off x="189632" y="1591720"/>
            <a:ext cx="4572000" cy="430887"/>
          </a:xfrm>
          <a:prstGeom prst="rect">
            <a:avLst/>
          </a:prstGeom>
        </p:spPr>
        <p:txBody>
          <a:bodyPr>
            <a:spAutoFit/>
          </a:bodyPr>
          <a:lstStyle/>
          <a:p>
            <a:r>
              <a:rPr lang="en-US" sz="2200" dirty="0">
                <a:solidFill>
                  <a:srgbClr val="000000"/>
                </a:solidFill>
              </a:rPr>
              <a:t>where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2286000" y="1262876"/>
                <a:ext cx="4369722"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b="0" i="1" smtClean="0">
                            <a:solidFill>
                              <a:srgbClr val="FF0000"/>
                            </a:solidFill>
                            <a:latin typeface="Cambria Math" panose="02040503050406030204" pitchFamily="18" charset="0"/>
                          </a:rPr>
                          <m:t>𝑛</m:t>
                        </m:r>
                      </m:sub>
                    </m:sSub>
                  </m:oMath>
                </a14:m>
                <a:r>
                  <a:rPr lang="en-US" sz="2000" dirty="0">
                    <a:solidFill>
                      <a:srgbClr val="FF0000"/>
                    </a:solidFill>
                  </a:rPr>
                  <a:t>=</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𝑎</m:t>
                    </m:r>
                    <m:r>
                      <a:rPr lang="en-US" sz="2000" b="0" i="1" smtClean="0">
                        <a:solidFill>
                          <a:srgbClr val="FF0000"/>
                        </a:solidFill>
                        <a:latin typeface="Cambria Math" panose="02040503050406030204" pitchFamily="18" charset="0"/>
                        <a:ea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r>
                  <a:rPr lang="en-US" sz="2000" dirty="0">
                    <a:solidFill>
                      <a:srgbClr val="FF0000"/>
                    </a:solidFill>
                  </a:rPr>
                  <a:t>+</a:t>
                </a:r>
                <a14:m>
                  <m:oMath xmlns:m="http://schemas.openxmlformats.org/officeDocument/2006/math">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𝑏</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endParaRPr lang="en-US" sz="20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6000" y="1262876"/>
                <a:ext cx="4369722" cy="307777"/>
              </a:xfrm>
              <a:prstGeom prst="rect">
                <a:avLst/>
              </a:prstGeom>
              <a:blipFill>
                <a:blip r:embed="rId2"/>
                <a:stretch>
                  <a:fillRect t="-25490" r="-139" b="-49020"/>
                </a:stretch>
              </a:blipFill>
            </p:spPr>
            <p:txBody>
              <a:bodyPr/>
              <a:lstStyle/>
              <a:p>
                <a:r>
                  <a:rPr lang="en-US">
                    <a:noFill/>
                  </a:rPr>
                  <a:t> </a:t>
                </a:r>
              </a:p>
            </p:txBody>
          </p:sp>
        </mc:Fallback>
      </mc:AlternateContent>
      <p:sp>
        <p:nvSpPr>
          <p:cNvPr id="9" name="TextBox 8"/>
          <p:cNvSpPr txBox="1"/>
          <p:nvPr/>
        </p:nvSpPr>
        <p:spPr>
          <a:xfrm>
            <a:off x="7884447" y="1253552"/>
            <a:ext cx="442750" cy="369332"/>
          </a:xfrm>
          <a:prstGeom prst="rect">
            <a:avLst/>
          </a:prstGeom>
          <a:noFill/>
        </p:spPr>
        <p:txBody>
          <a:bodyPr wrap="none" rtlCol="0">
            <a:spAutoFit/>
          </a:bodyPr>
          <a:lstStyle/>
          <a:p>
            <a:r>
              <a:rPr lang="en-US" dirty="0"/>
              <a:t>(8)</a:t>
            </a:r>
          </a:p>
        </p:txBody>
      </p:sp>
      <mc:AlternateContent xmlns:mc="http://schemas.openxmlformats.org/markup-compatibility/2006" xmlns:a14="http://schemas.microsoft.com/office/drawing/2010/main">
        <mc:Choice Requires="a14">
          <p:sp>
            <p:nvSpPr>
              <p:cNvPr id="10" name="TextBox 9"/>
              <p:cNvSpPr txBox="1"/>
              <p:nvPr/>
            </p:nvSpPr>
            <p:spPr>
              <a:xfrm>
                <a:off x="2971800" y="1907483"/>
                <a:ext cx="3178819"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i="1" smtClean="0">
                              <a:solidFill>
                                <a:srgbClr val="FF0000"/>
                              </a:solidFill>
                              <a:latin typeface="Cambria Math" panose="02040503050406030204" pitchFamily="18" charset="0"/>
                              <a:ea typeface="Cambria Math" panose="02040503050406030204" pitchFamily="18" charset="0"/>
                            </a:rPr>
                            <m:t>𝑎</m:t>
                          </m:r>
                        </m:e>
                      </m:d>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𝑢</m:t>
                      </m:r>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r>
                            <a:rPr lang="en-US" sz="2000" i="1">
                              <a:solidFill>
                                <a:srgbClr val="FF0000"/>
                              </a:solidFill>
                              <a:latin typeface="Cambria Math" panose="02040503050406030204" pitchFamily="18" charset="0"/>
                            </a:rPr>
                            <m:t>2</m:t>
                          </m:r>
                        </m:den>
                      </m:f>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oMath>
                  </m:oMathPara>
                </a14:m>
                <a:endParaRPr lang="en-US" sz="20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907483"/>
                <a:ext cx="3178819" cy="576183"/>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7884447" y="1970204"/>
            <a:ext cx="442750" cy="369332"/>
          </a:xfrm>
          <a:prstGeom prst="rect">
            <a:avLst/>
          </a:prstGeom>
          <a:noFill/>
        </p:spPr>
        <p:txBody>
          <a:bodyPr wrap="none" rtlCol="0">
            <a:spAutoFit/>
          </a:bodyPr>
          <a:lstStyle/>
          <a:p>
            <a:r>
              <a:rPr lang="en-US" dirty="0"/>
              <a:t>(9)</a:t>
            </a:r>
          </a:p>
        </p:txBody>
      </p:sp>
      <mc:AlternateContent xmlns:mc="http://schemas.openxmlformats.org/markup-compatibility/2006" xmlns:a14="http://schemas.microsoft.com/office/drawing/2010/main">
        <mc:Choice Requires="a14">
          <p:sp>
            <p:nvSpPr>
              <p:cNvPr id="12" name="TextBox 11"/>
              <p:cNvSpPr txBox="1"/>
              <p:nvPr/>
            </p:nvSpPr>
            <p:spPr>
              <a:xfrm>
                <a:off x="3733800" y="2652281"/>
                <a:ext cx="13867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𝑏</m:t>
                          </m:r>
                        </m:e>
                      </m:d>
                      <m:r>
                        <a:rPr lang="en-US" sz="2000" b="0" i="1" smtClean="0">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oMath>
                  </m:oMathPara>
                </a14:m>
                <a:endParaRPr lang="en-US" sz="20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733800" y="2652281"/>
                <a:ext cx="1386726" cy="307777"/>
              </a:xfrm>
              <a:prstGeom prst="rect">
                <a:avLst/>
              </a:prstGeom>
              <a:blipFill>
                <a:blip r:embed="rId4"/>
                <a:stretch>
                  <a:fillRect b="-17647"/>
                </a:stretch>
              </a:blipFill>
            </p:spPr>
            <p:txBody>
              <a:bodyPr/>
              <a:lstStyle/>
              <a:p>
                <a:r>
                  <a:rPr lang="en-US">
                    <a:noFill/>
                  </a:rPr>
                  <a:t> </a:t>
                </a:r>
              </a:p>
            </p:txBody>
          </p:sp>
        </mc:Fallback>
      </mc:AlternateContent>
      <p:sp>
        <p:nvSpPr>
          <p:cNvPr id="13" name="TextBox 12"/>
          <p:cNvSpPr txBox="1"/>
          <p:nvPr/>
        </p:nvSpPr>
        <p:spPr>
          <a:xfrm>
            <a:off x="7825938" y="2607189"/>
            <a:ext cx="559769" cy="369332"/>
          </a:xfrm>
          <a:prstGeom prst="rect">
            <a:avLst/>
          </a:prstGeom>
          <a:noFill/>
        </p:spPr>
        <p:txBody>
          <a:bodyPr wrap="none" rtlCol="0">
            <a:spAutoFit/>
          </a:bodyPr>
          <a:lstStyle/>
          <a:p>
            <a:r>
              <a:rPr lang="en-US" dirty="0"/>
              <a:t>(10)</a:t>
            </a:r>
          </a:p>
        </p:txBody>
      </p:sp>
      <p:sp>
        <p:nvSpPr>
          <p:cNvPr id="14" name="Rectangle 13"/>
          <p:cNvSpPr/>
          <p:nvPr/>
        </p:nvSpPr>
        <p:spPr>
          <a:xfrm>
            <a:off x="192036" y="3117736"/>
            <a:ext cx="8951964" cy="430887"/>
          </a:xfrm>
          <a:prstGeom prst="rect">
            <a:avLst/>
          </a:prstGeom>
        </p:spPr>
        <p:txBody>
          <a:bodyPr wrap="square">
            <a:spAutoFit/>
          </a:bodyPr>
          <a:lstStyle/>
          <a:p>
            <a:r>
              <a:rPr lang="en-US" sz="2200" dirty="0">
                <a:solidFill>
                  <a:srgbClr val="000000"/>
                </a:solidFill>
              </a:rPr>
              <a:t>The input current to the line segment at node </a:t>
            </a:r>
            <a:r>
              <a:rPr lang="en-US" sz="2200" b="1" i="1" dirty="0">
                <a:solidFill>
                  <a:srgbClr val="000000"/>
                </a:solidFill>
              </a:rPr>
              <a:t>n</a:t>
            </a:r>
            <a:r>
              <a:rPr lang="en-US" sz="2200" dirty="0">
                <a:solidFill>
                  <a:srgbClr val="000000"/>
                </a:solidFill>
              </a:rPr>
              <a:t> is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2040390" y="3604855"/>
                <a:ext cx="5041637" cy="1022780"/>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𝑐</m:t>
                                    </m:r>
                                  </m:sub>
                                </m:sSub>
                              </m:e>
                            </m:eqArr>
                          </m:e>
                        </m:d>
                      </m:e>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𝑐𝑐</m:t>
                                  </m:r>
                                </m:sub>
                              </m:sSub>
                            </m:e>
                          </m:mr>
                        </m:m>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𝑏</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𝑐</m:t>
                                    </m:r>
                                    <m:r>
                                      <a:rPr lang="en-US" sz="2000" b="0" i="1" smtClean="0">
                                        <a:latin typeface="Cambria Math" panose="02040503050406030204" pitchFamily="18" charset="0"/>
                                      </a:rPr>
                                      <m:t>𝑔</m:t>
                                    </m:r>
                                  </m:sub>
                                </m:sSub>
                              </m:e>
                            </m:eqArr>
                          </m:e>
                        </m:d>
                      </m:e>
                      <m:sub>
                        <m:r>
                          <a:rPr lang="en-US" sz="2000" b="0" i="1" smtClean="0">
                            <a:latin typeface="Cambria Math" panose="02040503050406030204" pitchFamily="18" charset="0"/>
                          </a:rPr>
                          <m:t>𝑛</m:t>
                        </m:r>
                      </m:sub>
                    </m:sSub>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040390" y="3604855"/>
                <a:ext cx="5041637" cy="1022780"/>
              </a:xfrm>
              <a:prstGeom prst="rect">
                <a:avLst/>
              </a:prstGeom>
              <a:blipFill>
                <a:blip r:embed="rId5"/>
                <a:stretch>
                  <a:fillRect/>
                </a:stretch>
              </a:blipFill>
            </p:spPr>
            <p:txBody>
              <a:bodyPr/>
              <a:lstStyle/>
              <a:p>
                <a:r>
                  <a:rPr lang="en-US">
                    <a:noFill/>
                  </a:rPr>
                  <a:t> </a:t>
                </a:r>
              </a:p>
            </p:txBody>
          </p:sp>
        </mc:Fallback>
      </mc:AlternateContent>
      <p:sp>
        <p:nvSpPr>
          <p:cNvPr id="16" name="TextBox 15"/>
          <p:cNvSpPr txBox="1"/>
          <p:nvPr/>
        </p:nvSpPr>
        <p:spPr>
          <a:xfrm>
            <a:off x="7884447" y="3940406"/>
            <a:ext cx="559769" cy="369332"/>
          </a:xfrm>
          <a:prstGeom prst="rect">
            <a:avLst/>
          </a:prstGeom>
          <a:noFill/>
        </p:spPr>
        <p:txBody>
          <a:bodyPr wrap="none" rtlCol="0">
            <a:spAutoFit/>
          </a:bodyPr>
          <a:lstStyle/>
          <a:p>
            <a:r>
              <a:rPr lang="en-US" dirty="0"/>
              <a:t>(11)</a:t>
            </a:r>
          </a:p>
        </p:txBody>
      </p:sp>
      <p:sp>
        <p:nvSpPr>
          <p:cNvPr id="17" name="Rectangle 16"/>
          <p:cNvSpPr/>
          <p:nvPr/>
        </p:nvSpPr>
        <p:spPr>
          <a:xfrm>
            <a:off x="249954" y="4702517"/>
            <a:ext cx="8836127" cy="430887"/>
          </a:xfrm>
          <a:prstGeom prst="rect">
            <a:avLst/>
          </a:prstGeom>
        </p:spPr>
        <p:txBody>
          <a:bodyPr wrap="square">
            <a:spAutoFit/>
          </a:bodyPr>
          <a:lstStyle/>
          <a:p>
            <a:r>
              <a:rPr lang="en-US" sz="2200" dirty="0">
                <a:solidFill>
                  <a:srgbClr val="000000"/>
                </a:solidFill>
              </a:rPr>
              <a:t>In condensed form, Equation (11) becomes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1828800" y="5264540"/>
                <a:ext cx="5567165" cy="52155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r>
                          <a:rPr lang="en-US" b="0" i="1" smtClean="0">
                            <a:latin typeface="Cambria Math" panose="02040503050406030204" pitchFamily="18" charset="0"/>
                          </a:rPr>
                          <m:t>𝑛</m:t>
                        </m:r>
                      </m:sub>
                    </m:sSub>
                  </m:oMath>
                </a14:m>
                <a:r>
                  <a:rPr lang="en-US" dirty="0"/>
                  <a:t>=</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𝑙𝑖𝑛𝑒</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𝑎</m:t>
                            </m:r>
                            <m:r>
                              <a:rPr lang="en-US" b="0" i="1" smtClean="0">
                                <a:latin typeface="Cambria Math" panose="02040503050406030204" pitchFamily="18" charset="0"/>
                              </a:rPr>
                              <m:t>𝑏𝑐</m:t>
                            </m:r>
                          </m:sub>
                        </m:sSub>
                      </m:e>
                    </m:d>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r>
                          <a:rPr lang="en-US" b="0" i="1" smtClean="0">
                            <a:latin typeface="Cambria Math" panose="02040503050406030204" pitchFamily="18" charset="0"/>
                          </a:rPr>
                          <m:t>𝑛</m:t>
                        </m:r>
                      </m:sub>
                    </m:sSub>
                  </m:oMath>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828800" y="5264540"/>
                <a:ext cx="5567165" cy="521553"/>
              </a:xfrm>
              <a:prstGeom prst="rect">
                <a:avLst/>
              </a:prstGeom>
              <a:blipFill>
                <a:blip r:embed="rId6"/>
                <a:stretch>
                  <a:fillRect t="-4706" b="-20000"/>
                </a:stretch>
              </a:blipFill>
            </p:spPr>
            <p:txBody>
              <a:bodyPr/>
              <a:lstStyle/>
              <a:p>
                <a:r>
                  <a:rPr lang="en-US">
                    <a:noFill/>
                  </a:rPr>
                  <a:t> </a:t>
                </a:r>
              </a:p>
            </p:txBody>
          </p:sp>
        </mc:Fallback>
      </mc:AlternateContent>
      <p:sp>
        <p:nvSpPr>
          <p:cNvPr id="19" name="TextBox 18"/>
          <p:cNvSpPr txBox="1"/>
          <p:nvPr/>
        </p:nvSpPr>
        <p:spPr>
          <a:xfrm>
            <a:off x="7884767" y="5345668"/>
            <a:ext cx="559769"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344305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81200" y="1458531"/>
                <a:ext cx="4645118"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81200" y="1458531"/>
                <a:ext cx="4645118" cy="434606"/>
              </a:xfrm>
              <a:prstGeom prst="rect">
                <a:avLst/>
              </a:prstGeom>
              <a:blipFill>
                <a:blip r:embed="rId2"/>
                <a:stretch>
                  <a:fillRect t="-4167" b="-19444"/>
                </a:stretch>
              </a:blipFill>
            </p:spPr>
            <p:txBody>
              <a:bodyPr/>
              <a:lstStyle/>
              <a:p>
                <a:r>
                  <a:rPr lang="en-US">
                    <a:noFill/>
                  </a:rPr>
                  <a:t> </a:t>
                </a:r>
              </a:p>
            </p:txBody>
          </p:sp>
        </mc:Fallback>
      </mc:AlternateContent>
      <p:sp>
        <p:nvSpPr>
          <p:cNvPr id="8" name="TextBox 7"/>
          <p:cNvSpPr txBox="1"/>
          <p:nvPr/>
        </p:nvSpPr>
        <p:spPr>
          <a:xfrm>
            <a:off x="8050831" y="1442765"/>
            <a:ext cx="559769" cy="369332"/>
          </a:xfrm>
          <a:prstGeom prst="rect">
            <a:avLst/>
          </a:prstGeom>
          <a:noFill/>
        </p:spPr>
        <p:txBody>
          <a:bodyPr wrap="none" rtlCol="0">
            <a:spAutoFit/>
          </a:bodyPr>
          <a:lstStyle/>
          <a:p>
            <a:r>
              <a:rPr lang="en-US" dirty="0"/>
              <a:t>(12)</a:t>
            </a:r>
          </a:p>
        </p:txBody>
      </p:sp>
      <mc:AlternateContent xmlns:mc="http://schemas.openxmlformats.org/markup-compatibility/2006" xmlns:a14="http://schemas.microsoft.com/office/drawing/2010/main">
        <mc:Choice Requires="a14">
          <p:sp>
            <p:nvSpPr>
              <p:cNvPr id="9" name="TextBox 8"/>
              <p:cNvSpPr txBox="1"/>
              <p:nvPr/>
            </p:nvSpPr>
            <p:spPr>
              <a:xfrm>
                <a:off x="1981200" y="969846"/>
                <a:ext cx="4744504"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981200" y="969846"/>
                <a:ext cx="4744504" cy="434606"/>
              </a:xfrm>
              <a:prstGeom prst="rect">
                <a:avLst/>
              </a:prstGeom>
              <a:blipFill>
                <a:blip r:embed="rId3"/>
                <a:stretch>
                  <a:fillRect t="-4225" r="-129" b="-21127"/>
                </a:stretch>
              </a:blipFill>
            </p:spPr>
            <p:txBody>
              <a:bodyPr/>
              <a:lstStyle/>
              <a:p>
                <a:r>
                  <a:rPr lang="en-US">
                    <a:noFill/>
                  </a:rPr>
                  <a:t> </a:t>
                </a:r>
              </a:p>
            </p:txBody>
          </p:sp>
        </mc:Fallback>
      </mc:AlternateContent>
      <p:sp>
        <p:nvSpPr>
          <p:cNvPr id="10" name="TextBox 9"/>
          <p:cNvSpPr txBox="1"/>
          <p:nvPr/>
        </p:nvSpPr>
        <p:spPr>
          <a:xfrm>
            <a:off x="8050831" y="954080"/>
            <a:ext cx="442750" cy="369332"/>
          </a:xfrm>
          <a:prstGeom prst="rect">
            <a:avLst/>
          </a:prstGeom>
          <a:noFill/>
        </p:spPr>
        <p:txBody>
          <a:bodyPr wrap="none" rtlCol="0">
            <a:spAutoFit/>
          </a:bodyPr>
          <a:lstStyle/>
          <a:p>
            <a:r>
              <a:rPr lang="en-US" dirty="0"/>
              <a:t>(2)</a:t>
            </a:r>
          </a:p>
        </p:txBody>
      </p:sp>
      <p:sp>
        <p:nvSpPr>
          <p:cNvPr id="11" name="Rectangle 10"/>
          <p:cNvSpPr/>
          <p:nvPr/>
        </p:nvSpPr>
        <p:spPr>
          <a:xfrm>
            <a:off x="152400" y="1931450"/>
            <a:ext cx="8949559" cy="430887"/>
          </a:xfrm>
          <a:prstGeom prst="rect">
            <a:avLst/>
          </a:prstGeom>
        </p:spPr>
        <p:txBody>
          <a:bodyPr wrap="square">
            <a:spAutoFit/>
          </a:bodyPr>
          <a:lstStyle/>
          <a:p>
            <a:r>
              <a:rPr lang="en-US" sz="2200" dirty="0">
                <a:solidFill>
                  <a:srgbClr val="000000"/>
                </a:solidFill>
              </a:rPr>
              <a:t>Substitute Equation (2) into Equation (12):</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1232383" y="2419094"/>
                <a:ext cx="6764672"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32383" y="2419094"/>
                <a:ext cx="6764672" cy="434606"/>
              </a:xfrm>
              <a:prstGeom prst="rect">
                <a:avLst/>
              </a:prstGeom>
              <a:blipFill>
                <a:blip r:embed="rId4"/>
                <a:stretch>
                  <a:fillRect t="-4225" b="-19718"/>
                </a:stretch>
              </a:blipFill>
            </p:spPr>
            <p:txBody>
              <a:bodyPr/>
              <a:lstStyle/>
              <a:p>
                <a:r>
                  <a:rPr lang="en-US">
                    <a:noFill/>
                  </a:rPr>
                  <a:t> </a:t>
                </a:r>
              </a:p>
            </p:txBody>
          </p:sp>
        </mc:Fallback>
      </mc:AlternateContent>
      <p:sp>
        <p:nvSpPr>
          <p:cNvPr id="13" name="TextBox 12"/>
          <p:cNvSpPr txBox="1"/>
          <p:nvPr/>
        </p:nvSpPr>
        <p:spPr>
          <a:xfrm>
            <a:off x="8077200" y="2365761"/>
            <a:ext cx="559769" cy="369332"/>
          </a:xfrm>
          <a:prstGeom prst="rect">
            <a:avLst/>
          </a:prstGeom>
          <a:noFill/>
        </p:spPr>
        <p:txBody>
          <a:bodyPr wrap="none" rtlCol="0">
            <a:spAutoFit/>
          </a:bodyPr>
          <a:lstStyle/>
          <a:p>
            <a:r>
              <a:rPr lang="en-US" dirty="0"/>
              <a:t>(13)</a:t>
            </a:r>
          </a:p>
        </p:txBody>
      </p:sp>
      <mc:AlternateContent xmlns:mc="http://schemas.openxmlformats.org/markup-compatibility/2006" xmlns:a14="http://schemas.microsoft.com/office/drawing/2010/main">
        <mc:Choice Requires="a14">
          <p:sp>
            <p:nvSpPr>
              <p:cNvPr id="14" name="TextBox 13"/>
              <p:cNvSpPr txBox="1"/>
              <p:nvPr/>
            </p:nvSpPr>
            <p:spPr>
              <a:xfrm>
                <a:off x="1126873" y="2889074"/>
                <a:ext cx="7018011" cy="457882"/>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𝑎𝑏𝑐</m:t>
                                </m:r>
                              </m:sub>
                            </m:sSub>
                          </m:e>
                        </m:d>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26873" y="2889074"/>
                <a:ext cx="7018011" cy="457882"/>
              </a:xfrm>
              <a:prstGeom prst="rect">
                <a:avLst/>
              </a:prstGeom>
              <a:blipFill>
                <a:blip r:embed="rId5"/>
                <a:stretch>
                  <a:fillRect t="-1333" b="-16000"/>
                </a:stretch>
              </a:blipFill>
            </p:spPr>
            <p:txBody>
              <a:bodyPr/>
              <a:lstStyle/>
              <a:p>
                <a:r>
                  <a:rPr lang="en-US">
                    <a:noFill/>
                  </a:rPr>
                  <a:t> </a:t>
                </a:r>
              </a:p>
            </p:txBody>
          </p:sp>
        </mc:Fallback>
      </mc:AlternateContent>
      <p:sp>
        <p:nvSpPr>
          <p:cNvPr id="15" name="TextBox 14"/>
          <p:cNvSpPr txBox="1"/>
          <p:nvPr/>
        </p:nvSpPr>
        <p:spPr>
          <a:xfrm>
            <a:off x="8164136" y="2964481"/>
            <a:ext cx="442750" cy="369332"/>
          </a:xfrm>
          <a:prstGeom prst="rect">
            <a:avLst/>
          </a:prstGeom>
          <a:noFill/>
        </p:spPr>
        <p:txBody>
          <a:bodyPr wrap="none" rtlCol="0">
            <a:spAutoFit/>
          </a:bodyPr>
          <a:lstStyle/>
          <a:p>
            <a:r>
              <a:rPr lang="en-US" dirty="0"/>
              <a:t>(6)</a:t>
            </a:r>
          </a:p>
        </p:txBody>
      </p:sp>
      <p:sp>
        <p:nvSpPr>
          <p:cNvPr id="16" name="Rectangle 15"/>
          <p:cNvSpPr/>
          <p:nvPr/>
        </p:nvSpPr>
        <p:spPr>
          <a:xfrm>
            <a:off x="152400" y="3375987"/>
            <a:ext cx="8949559" cy="430887"/>
          </a:xfrm>
          <a:prstGeom prst="rect">
            <a:avLst/>
          </a:prstGeom>
        </p:spPr>
        <p:txBody>
          <a:bodyPr wrap="square">
            <a:spAutoFit/>
          </a:bodyPr>
          <a:lstStyle/>
          <a:p>
            <a:r>
              <a:rPr lang="en-US" sz="2200" dirty="0">
                <a:solidFill>
                  <a:srgbClr val="000000"/>
                </a:solidFill>
              </a:rPr>
              <a:t>Substitute Equation (6) into Equation (13):</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762000" y="3866734"/>
                <a:ext cx="8212633" cy="1121141"/>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d>
                        <m:dPr>
                          <m:begChr m:val="{"/>
                          <m:endChr m:val="}"/>
                          <m:ctrlPr>
                            <a:rPr lang="en-US" sz="2000" b="0" i="1" smtClean="0">
                              <a:latin typeface="Cambria Math" panose="02040503050406030204" pitchFamily="18" charset="0"/>
                            </a:rPr>
                          </m:ctrlPr>
                        </m:d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𝑢</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e>
                      </m:d>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62000" y="3866734"/>
                <a:ext cx="8212633" cy="1121141"/>
              </a:xfrm>
              <a:prstGeom prst="rect">
                <a:avLst/>
              </a:prstGeom>
              <a:blipFill>
                <a:blip r:embed="rId6"/>
                <a:stretch>
                  <a:fillRect t="-1630"/>
                </a:stretch>
              </a:blipFill>
            </p:spPr>
            <p:txBody>
              <a:bodyPr/>
              <a:lstStyle/>
              <a:p>
                <a:r>
                  <a:rPr lang="en-US">
                    <a:noFill/>
                  </a:rPr>
                  <a:t> </a:t>
                </a:r>
              </a:p>
            </p:txBody>
          </p:sp>
        </mc:Fallback>
      </mc:AlternateContent>
      <p:sp>
        <p:nvSpPr>
          <p:cNvPr id="18" name="TextBox 17"/>
          <p:cNvSpPr txBox="1"/>
          <p:nvPr/>
        </p:nvSpPr>
        <p:spPr>
          <a:xfrm>
            <a:off x="8077200" y="3902730"/>
            <a:ext cx="559769" cy="369332"/>
          </a:xfrm>
          <a:prstGeom prst="rect">
            <a:avLst/>
          </a:prstGeom>
          <a:noFill/>
        </p:spPr>
        <p:txBody>
          <a:bodyPr wrap="none" rtlCol="0">
            <a:spAutoFit/>
          </a:bodyPr>
          <a:lstStyle/>
          <a:p>
            <a:r>
              <a:rPr lang="en-US" dirty="0"/>
              <a:t>(14)</a:t>
            </a:r>
          </a:p>
        </p:txBody>
      </p:sp>
      <p:sp>
        <p:nvSpPr>
          <p:cNvPr id="19" name="Rectangle 18"/>
          <p:cNvSpPr/>
          <p:nvPr/>
        </p:nvSpPr>
        <p:spPr>
          <a:xfrm>
            <a:off x="152400" y="4946432"/>
            <a:ext cx="10187154" cy="430887"/>
          </a:xfrm>
          <a:prstGeom prst="rect">
            <a:avLst/>
          </a:prstGeom>
        </p:spPr>
        <p:txBody>
          <a:bodyPr wrap="square">
            <a:spAutoFit/>
          </a:bodyPr>
          <a:lstStyle/>
          <a:p>
            <a:r>
              <a:rPr lang="en-US" sz="2200" dirty="0">
                <a:solidFill>
                  <a:srgbClr val="000000"/>
                </a:solidFill>
              </a:rPr>
              <a:t>Collecting terms in Equation (14),</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150307" y="5386745"/>
                <a:ext cx="9144000" cy="412036"/>
              </a:xfrm>
              <a:prstGeom prst="rect">
                <a:avLst/>
              </a:prstGeom>
              <a:noFill/>
            </p:spPr>
            <p:txBody>
              <a:bodyPr wrap="squar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b="0" i="1" smtClean="0">
                            <a:latin typeface="Cambria Math" panose="02040503050406030204" pitchFamily="18" charset="0"/>
                          </a:rPr>
                          <m:t>𝑛</m:t>
                        </m:r>
                      </m:sub>
                    </m:sSub>
                  </m:oMath>
                </a14:m>
                <a:r>
                  <a:rPr lang="en-US" sz="1800" dirty="0"/>
                  <a:t>=</a:t>
                </a:r>
                <a14:m>
                  <m:oMath xmlns:m="http://schemas.openxmlformats.org/officeDocument/2006/math">
                    <m:d>
                      <m:dPr>
                        <m:begChr m:val="{"/>
                        <m:endChr m:val="}"/>
                        <m:ctrlPr>
                          <a:rPr lang="en-US" sz="1800" i="1" dirty="0" smtClean="0">
                            <a:latin typeface="Cambria Math" panose="02040503050406030204" pitchFamily="18" charset="0"/>
                          </a:rPr>
                        </m:ctrlPr>
                      </m:d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4</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r>
                  <a:rPr lang="en-US" sz="1800" dirty="0"/>
                  <a:t>+</a:t>
                </a:r>
                <a14:m>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m:t>
                        </m:r>
                        <m:r>
                          <a:rPr lang="en-US" sz="1800" i="1">
                            <a:latin typeface="Cambria Math" panose="02040503050406030204" pitchFamily="18" charset="0"/>
                          </a:rPr>
                          <m:t>𝑢</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50307" y="5386745"/>
                <a:ext cx="9144000" cy="412036"/>
              </a:xfrm>
              <a:prstGeom prst="rect">
                <a:avLst/>
              </a:prstGeom>
              <a:blipFill>
                <a:blip r:embed="rId7"/>
                <a:stretch>
                  <a:fillRect l="-67" t="-2985" b="-17910"/>
                </a:stretch>
              </a:blipFill>
            </p:spPr>
            <p:txBody>
              <a:bodyPr/>
              <a:lstStyle/>
              <a:p>
                <a:r>
                  <a:rPr lang="en-US">
                    <a:noFill/>
                  </a:rPr>
                  <a:t> </a:t>
                </a:r>
              </a:p>
            </p:txBody>
          </p:sp>
        </mc:Fallback>
      </mc:AlternateContent>
      <p:sp>
        <p:nvSpPr>
          <p:cNvPr id="21" name="TextBox 20"/>
          <p:cNvSpPr txBox="1"/>
          <p:nvPr/>
        </p:nvSpPr>
        <p:spPr>
          <a:xfrm>
            <a:off x="8105626" y="5668248"/>
            <a:ext cx="559769" cy="369332"/>
          </a:xfrm>
          <a:prstGeom prst="rect">
            <a:avLst/>
          </a:prstGeom>
          <a:noFill/>
        </p:spPr>
        <p:txBody>
          <a:bodyPr wrap="none" rtlCol="0">
            <a:spAutoFit/>
          </a:bodyPr>
          <a:lstStyle/>
          <a:p>
            <a:r>
              <a:rPr lang="en-US" dirty="0"/>
              <a:t>(15)</a:t>
            </a:r>
          </a:p>
        </p:txBody>
      </p:sp>
    </p:spTree>
    <p:extLst>
      <p:ext uri="{BB962C8B-B14F-4D97-AF65-F5344CB8AC3E}">
        <p14:creationId xmlns:p14="http://schemas.microsoft.com/office/powerpoint/2010/main" val="87195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59844" y="1080546"/>
                <a:ext cx="8771247" cy="412036"/>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b="0" i="1" smtClean="0">
                            <a:latin typeface="Cambria Math" panose="02040503050406030204" pitchFamily="18" charset="0"/>
                          </a:rPr>
                          <m:t>𝑛</m:t>
                        </m:r>
                      </m:sub>
                    </m:sSub>
                  </m:oMath>
                </a14:m>
                <a:r>
                  <a:rPr lang="en-US" sz="1800" dirty="0"/>
                  <a:t>=</a:t>
                </a:r>
                <a14:m>
                  <m:oMath xmlns:m="http://schemas.openxmlformats.org/officeDocument/2006/math">
                    <m:d>
                      <m:dPr>
                        <m:begChr m:val="{"/>
                        <m:endChr m:val="}"/>
                        <m:ctrlPr>
                          <a:rPr lang="en-US" sz="1800" i="1" dirty="0" smtClean="0">
                            <a:latin typeface="Cambria Math" panose="02040503050406030204" pitchFamily="18" charset="0"/>
                          </a:rPr>
                        </m:ctrlPr>
                      </m:d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4</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r>
                  <a:rPr lang="en-US" sz="1800" dirty="0"/>
                  <a:t>+</a:t>
                </a:r>
                <a14:m>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m:t>
                        </m:r>
                        <m:r>
                          <a:rPr lang="en-US" sz="1800" i="1">
                            <a:latin typeface="Cambria Math" panose="02040503050406030204" pitchFamily="18" charset="0"/>
                          </a:rPr>
                          <m:t>𝑢</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9844" y="1080546"/>
                <a:ext cx="8771247" cy="412036"/>
              </a:xfrm>
              <a:prstGeom prst="rect">
                <a:avLst/>
              </a:prstGeom>
              <a:blipFill>
                <a:blip r:embed="rId2"/>
                <a:stretch>
                  <a:fillRect t="-2941" b="-17647"/>
                </a:stretch>
              </a:blipFill>
            </p:spPr>
            <p:txBody>
              <a:bodyPr/>
              <a:lstStyle/>
              <a:p>
                <a:r>
                  <a:rPr lang="en-US">
                    <a:noFill/>
                  </a:rPr>
                  <a:t> </a:t>
                </a:r>
              </a:p>
            </p:txBody>
          </p:sp>
        </mc:Fallback>
      </mc:AlternateContent>
      <p:sp>
        <p:nvSpPr>
          <p:cNvPr id="8" name="TextBox 7"/>
          <p:cNvSpPr txBox="1"/>
          <p:nvPr/>
        </p:nvSpPr>
        <p:spPr>
          <a:xfrm>
            <a:off x="8177291" y="1501418"/>
            <a:ext cx="559769" cy="369332"/>
          </a:xfrm>
          <a:prstGeom prst="rect">
            <a:avLst/>
          </a:prstGeom>
          <a:noFill/>
        </p:spPr>
        <p:txBody>
          <a:bodyPr wrap="none" rtlCol="0">
            <a:spAutoFit/>
          </a:bodyPr>
          <a:lstStyle/>
          <a:p>
            <a:r>
              <a:rPr lang="en-US" dirty="0"/>
              <a:t>(15)</a:t>
            </a:r>
          </a:p>
        </p:txBody>
      </p:sp>
      <p:sp>
        <p:nvSpPr>
          <p:cNvPr id="9" name="Rectangle 8"/>
          <p:cNvSpPr/>
          <p:nvPr/>
        </p:nvSpPr>
        <p:spPr>
          <a:xfrm>
            <a:off x="124177" y="1828800"/>
            <a:ext cx="9019823" cy="430887"/>
          </a:xfrm>
          <a:prstGeom prst="rect">
            <a:avLst/>
          </a:prstGeom>
        </p:spPr>
        <p:txBody>
          <a:bodyPr wrap="square">
            <a:spAutoFit/>
          </a:bodyPr>
          <a:lstStyle/>
          <a:p>
            <a:r>
              <a:rPr lang="en-US" sz="2200" dirty="0">
                <a:solidFill>
                  <a:srgbClr val="000000"/>
                </a:solidFill>
              </a:rPr>
              <a:t>Equation (15) is of the form</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2752102" y="2282228"/>
                <a:ext cx="3993081"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m:t>
                                </m:r>
                                <m:r>
                                  <a:rPr lang="en-US" sz="2000" b="0" i="1" smtClean="0">
                                    <a:solidFill>
                                      <a:srgbClr val="FF0000"/>
                                    </a:solidFill>
                                    <a:latin typeface="Cambria Math" panose="02040503050406030204" pitchFamily="18" charset="0"/>
                                  </a:rPr>
                                  <m:t>𝑏𝑐</m:t>
                                </m:r>
                              </m:sub>
                            </m:sSub>
                          </m:e>
                        </m:d>
                      </m:e>
                      <m:sub>
                        <m:r>
                          <a:rPr lang="en-US" sz="2000" b="0" i="1" smtClean="0">
                            <a:solidFill>
                              <a:srgbClr val="FF0000"/>
                            </a:solidFill>
                            <a:latin typeface="Cambria Math" panose="02040503050406030204" pitchFamily="18" charset="0"/>
                          </a:rPr>
                          <m:t>𝑛</m:t>
                        </m:r>
                      </m:sub>
                    </m:sSub>
                  </m:oMath>
                </a14:m>
                <a:r>
                  <a:rPr lang="en-US" sz="2000" dirty="0">
                    <a:solidFill>
                      <a:srgbClr val="FF0000"/>
                    </a:solidFill>
                  </a:rPr>
                  <a:t>=</a:t>
                </a:r>
                <a14:m>
                  <m:oMath xmlns:m="http://schemas.openxmlformats.org/officeDocument/2006/math">
                    <m:r>
                      <a:rPr lang="en-US" sz="200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𝑐</m:t>
                    </m:r>
                    <m:r>
                      <a:rPr lang="en-US" sz="2000" b="0" i="1" dirty="0" smtClean="0">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r>
                  <a:rPr lang="en-US" sz="2000" dirty="0">
                    <a:solidFill>
                      <a:srgbClr val="FF0000"/>
                    </a:solidFill>
                  </a:rPr>
                  <a:t>+</a:t>
                </a:r>
                <a14:m>
                  <m:oMath xmlns:m="http://schemas.openxmlformats.org/officeDocument/2006/math">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𝑑</m:t>
                    </m:r>
                    <m:r>
                      <a:rPr lang="en-US" sz="2000" b="0" i="1" smtClean="0">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endParaRPr lang="en-US" sz="20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52102" y="2282228"/>
                <a:ext cx="3993081" cy="307777"/>
              </a:xfrm>
              <a:prstGeom prst="rect">
                <a:avLst/>
              </a:prstGeom>
              <a:blipFill>
                <a:blip r:embed="rId3"/>
                <a:stretch>
                  <a:fillRect t="-25490" r="-153" b="-49020"/>
                </a:stretch>
              </a:blipFill>
            </p:spPr>
            <p:txBody>
              <a:bodyPr/>
              <a:lstStyle/>
              <a:p>
                <a:r>
                  <a:rPr lang="en-US">
                    <a:noFill/>
                  </a:rPr>
                  <a:t> </a:t>
                </a:r>
              </a:p>
            </p:txBody>
          </p:sp>
        </mc:Fallback>
      </mc:AlternateContent>
      <p:sp>
        <p:nvSpPr>
          <p:cNvPr id="11" name="TextBox 10"/>
          <p:cNvSpPr txBox="1"/>
          <p:nvPr/>
        </p:nvSpPr>
        <p:spPr>
          <a:xfrm>
            <a:off x="8177291" y="2286234"/>
            <a:ext cx="670376" cy="369332"/>
          </a:xfrm>
          <a:prstGeom prst="rect">
            <a:avLst/>
          </a:prstGeom>
          <a:noFill/>
        </p:spPr>
        <p:txBody>
          <a:bodyPr wrap="none" rtlCol="0">
            <a:spAutoFit/>
          </a:bodyPr>
          <a:lstStyle/>
          <a:p>
            <a:r>
              <a:rPr lang="en-US" dirty="0"/>
              <a:t>(16a)</a:t>
            </a:r>
          </a:p>
        </p:txBody>
      </p:sp>
      <p:sp>
        <p:nvSpPr>
          <p:cNvPr id="12" name="Rectangle 11"/>
          <p:cNvSpPr/>
          <p:nvPr/>
        </p:nvSpPr>
        <p:spPr>
          <a:xfrm>
            <a:off x="158335" y="2547794"/>
            <a:ext cx="4572000" cy="430887"/>
          </a:xfrm>
          <a:prstGeom prst="rect">
            <a:avLst/>
          </a:prstGeom>
        </p:spPr>
        <p:txBody>
          <a:bodyPr>
            <a:spAutoFit/>
          </a:bodyPr>
          <a:lstStyle/>
          <a:p>
            <a:r>
              <a:rPr lang="en-US" sz="2200" dirty="0">
                <a:solidFill>
                  <a:srgbClr val="000000"/>
                </a:solidFill>
              </a:rPr>
              <a:t>where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2507658" y="2921132"/>
                <a:ext cx="4272773"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𝑐</m:t>
                          </m:r>
                        </m:e>
                      </m:d>
                      <m:r>
                        <a:rPr lang="en-US" sz="2000" b="0" i="1" smtClean="0">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r>
                            <a:rPr lang="en-US" sz="2000" i="1">
                              <a:solidFill>
                                <a:srgbClr val="FF0000"/>
                              </a:solidFill>
                              <a:latin typeface="Cambria Math" panose="02040503050406030204" pitchFamily="18" charset="0"/>
                            </a:rPr>
                            <m:t>4</m:t>
                          </m:r>
                        </m:den>
                      </m:f>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507658" y="2921132"/>
                <a:ext cx="4272773" cy="576183"/>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8229600" y="2966136"/>
            <a:ext cx="559769" cy="369332"/>
          </a:xfrm>
          <a:prstGeom prst="rect">
            <a:avLst/>
          </a:prstGeom>
          <a:noFill/>
        </p:spPr>
        <p:txBody>
          <a:bodyPr wrap="none" rtlCol="0">
            <a:spAutoFit/>
          </a:bodyPr>
          <a:lstStyle/>
          <a:p>
            <a:r>
              <a:rPr lang="en-US" dirty="0"/>
              <a:t>(17)</a:t>
            </a:r>
          </a:p>
        </p:txBody>
      </p:sp>
      <mc:AlternateContent xmlns:mc="http://schemas.openxmlformats.org/markup-compatibility/2006" xmlns:a14="http://schemas.microsoft.com/office/drawing/2010/main">
        <mc:Choice Requires="a14">
          <p:sp>
            <p:nvSpPr>
              <p:cNvPr id="15" name="TextBox 14"/>
              <p:cNvSpPr txBox="1"/>
              <p:nvPr/>
            </p:nvSpPr>
            <p:spPr>
              <a:xfrm>
                <a:off x="2797435" y="3546202"/>
                <a:ext cx="3187091"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𝑑</m:t>
                          </m:r>
                        </m:e>
                      </m:d>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𝑢</m:t>
                      </m:r>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r>
                            <a:rPr lang="en-US" sz="2000" i="1">
                              <a:solidFill>
                                <a:srgbClr val="FF0000"/>
                              </a:solidFill>
                              <a:latin typeface="Cambria Math" panose="02040503050406030204" pitchFamily="18" charset="0"/>
                            </a:rPr>
                            <m:t>2</m:t>
                          </m:r>
                        </m:den>
                      </m:f>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oMath>
                  </m:oMathPara>
                </a14:m>
                <a:endParaRPr lang="en-US" sz="20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797435" y="3546202"/>
                <a:ext cx="3187091" cy="576183"/>
              </a:xfrm>
              <a:prstGeom prst="rect">
                <a:avLst/>
              </a:prstGeom>
              <a:blipFill>
                <a:blip r:embed="rId5"/>
                <a:stretch>
                  <a:fillRect/>
                </a:stretch>
              </a:blipFill>
            </p:spPr>
            <p:txBody>
              <a:bodyPr/>
              <a:lstStyle/>
              <a:p>
                <a:r>
                  <a:rPr lang="en-US">
                    <a:noFill/>
                  </a:rPr>
                  <a:t> </a:t>
                </a:r>
              </a:p>
            </p:txBody>
          </p:sp>
        </mc:Fallback>
      </mc:AlternateContent>
      <p:sp>
        <p:nvSpPr>
          <p:cNvPr id="16" name="TextBox 15"/>
          <p:cNvSpPr txBox="1"/>
          <p:nvPr/>
        </p:nvSpPr>
        <p:spPr>
          <a:xfrm>
            <a:off x="8238471" y="3604027"/>
            <a:ext cx="559769" cy="369332"/>
          </a:xfrm>
          <a:prstGeom prst="rect">
            <a:avLst/>
          </a:prstGeom>
          <a:noFill/>
        </p:spPr>
        <p:txBody>
          <a:bodyPr wrap="none" rtlCol="0">
            <a:spAutoFit/>
          </a:bodyPr>
          <a:lstStyle/>
          <a:p>
            <a:r>
              <a:rPr lang="en-US" dirty="0"/>
              <a:t>(18)</a:t>
            </a:r>
          </a:p>
        </p:txBody>
      </p:sp>
      <mc:AlternateContent xmlns:mc="http://schemas.openxmlformats.org/markup-compatibility/2006" xmlns:a14="http://schemas.microsoft.com/office/drawing/2010/main">
        <mc:Choice Requires="a14">
          <p:sp>
            <p:nvSpPr>
              <p:cNvPr id="17" name="TextBox 16"/>
              <p:cNvSpPr txBox="1"/>
              <p:nvPr/>
            </p:nvSpPr>
            <p:spPr>
              <a:xfrm>
                <a:off x="2360606" y="4323483"/>
                <a:ext cx="4369722"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360606" y="4323483"/>
                <a:ext cx="4369722" cy="307777"/>
              </a:xfrm>
              <a:prstGeom prst="rect">
                <a:avLst/>
              </a:prstGeom>
              <a:blipFill>
                <a:blip r:embed="rId6"/>
                <a:stretch>
                  <a:fillRect t="-25490" r="-139" b="-49020"/>
                </a:stretch>
              </a:blipFill>
            </p:spPr>
            <p:txBody>
              <a:bodyPr/>
              <a:lstStyle/>
              <a:p>
                <a:r>
                  <a:rPr lang="en-US">
                    <a:noFill/>
                  </a:rPr>
                  <a:t> </a:t>
                </a:r>
              </a:p>
            </p:txBody>
          </p:sp>
        </mc:Fallback>
      </mc:AlternateContent>
      <p:sp>
        <p:nvSpPr>
          <p:cNvPr id="18" name="TextBox 17"/>
          <p:cNvSpPr txBox="1"/>
          <p:nvPr/>
        </p:nvSpPr>
        <p:spPr>
          <a:xfrm>
            <a:off x="8298745" y="4225759"/>
            <a:ext cx="442750" cy="369332"/>
          </a:xfrm>
          <a:prstGeom prst="rect">
            <a:avLst/>
          </a:prstGeom>
          <a:noFill/>
        </p:spPr>
        <p:txBody>
          <a:bodyPr wrap="none" rtlCol="0">
            <a:spAutoFit/>
          </a:bodyPr>
          <a:lstStyle/>
          <a:p>
            <a:r>
              <a:rPr lang="en-US" dirty="0"/>
              <a:t>(8)</a:t>
            </a:r>
          </a:p>
        </p:txBody>
      </p:sp>
      <p:sp>
        <p:nvSpPr>
          <p:cNvPr id="19" name="Rectangle 18"/>
          <p:cNvSpPr/>
          <p:nvPr/>
        </p:nvSpPr>
        <p:spPr>
          <a:xfrm>
            <a:off x="158335" y="4759768"/>
            <a:ext cx="8866837" cy="430887"/>
          </a:xfrm>
          <a:prstGeom prst="rect">
            <a:avLst/>
          </a:prstGeom>
        </p:spPr>
        <p:txBody>
          <a:bodyPr wrap="square">
            <a:spAutoFit/>
          </a:bodyPr>
          <a:lstStyle/>
          <a:p>
            <a:r>
              <a:rPr lang="en-US" sz="2200" dirty="0">
                <a:solidFill>
                  <a:srgbClr val="000000"/>
                </a:solidFill>
              </a:rPr>
              <a:t>Equations (8) and (16) can be put into partitioned matrix form:</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2697920" y="5232959"/>
                <a:ext cx="4101444" cy="61266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qArr>
                      </m:e>
                    </m:d>
                  </m:oMath>
                </a14:m>
                <a:r>
                  <a:rPr lang="en-US" sz="2000" dirty="0"/>
                  <a:t>=</a:t>
                </a:r>
                <a14:m>
                  <m:oMath xmlns:m="http://schemas.openxmlformats.org/officeDocument/2006/math">
                    <m:d>
                      <m:dPr>
                        <m:begChr m:val="["/>
                        <m:endChr m:val="]"/>
                        <m:ctrlPr>
                          <a:rPr lang="en-US" sz="2000" i="1" dirty="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697920" y="5232959"/>
                <a:ext cx="4101444" cy="612668"/>
              </a:xfrm>
              <a:prstGeom prst="rect">
                <a:avLst/>
              </a:prstGeom>
              <a:blipFill>
                <a:blip r:embed="rId7"/>
                <a:stretch>
                  <a:fillRect/>
                </a:stretch>
              </a:blipFill>
            </p:spPr>
            <p:txBody>
              <a:bodyPr/>
              <a:lstStyle/>
              <a:p>
                <a:r>
                  <a:rPr lang="en-US">
                    <a:noFill/>
                  </a:rPr>
                  <a:t> </a:t>
                </a:r>
              </a:p>
            </p:txBody>
          </p:sp>
        </mc:Fallback>
      </mc:AlternateContent>
      <p:sp>
        <p:nvSpPr>
          <p:cNvPr id="21" name="TextBox 20"/>
          <p:cNvSpPr txBox="1"/>
          <p:nvPr/>
        </p:nvSpPr>
        <p:spPr>
          <a:xfrm>
            <a:off x="8238471" y="5250464"/>
            <a:ext cx="559769" cy="369332"/>
          </a:xfrm>
          <a:prstGeom prst="rect">
            <a:avLst/>
          </a:prstGeom>
          <a:noFill/>
        </p:spPr>
        <p:txBody>
          <a:bodyPr wrap="none" rtlCol="0">
            <a:spAutoFit/>
          </a:bodyPr>
          <a:lstStyle/>
          <a:p>
            <a:r>
              <a:rPr lang="en-US" dirty="0"/>
              <a:t>(19)</a:t>
            </a:r>
          </a:p>
        </p:txBody>
      </p:sp>
      <p:sp>
        <p:nvSpPr>
          <p:cNvPr id="2" name="TextBox 1"/>
          <p:cNvSpPr txBox="1"/>
          <p:nvPr/>
        </p:nvSpPr>
        <p:spPr>
          <a:xfrm>
            <a:off x="241477" y="3038227"/>
            <a:ext cx="2202858" cy="830997"/>
          </a:xfrm>
          <a:prstGeom prst="rect">
            <a:avLst/>
          </a:prstGeom>
          <a:noFill/>
        </p:spPr>
        <p:txBody>
          <a:bodyPr wrap="square" rtlCol="0">
            <a:spAutoFit/>
          </a:bodyPr>
          <a:lstStyle/>
          <a:p>
            <a:r>
              <a:rPr lang="en-US" dirty="0">
                <a:solidFill>
                  <a:srgbClr val="FF0000"/>
                </a:solidFill>
              </a:rPr>
              <a:t>Backward sweep equation</a:t>
            </a:r>
          </a:p>
        </p:txBody>
      </p:sp>
    </p:spTree>
    <p:extLst>
      <p:ext uri="{BB962C8B-B14F-4D97-AF65-F5344CB8AC3E}">
        <p14:creationId xmlns:p14="http://schemas.microsoft.com/office/powerpoint/2010/main" val="80842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2505781" y="1143000"/>
                <a:ext cx="4101444" cy="61266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qArr>
                      </m:e>
                    </m:d>
                  </m:oMath>
                </a14:m>
                <a:r>
                  <a:rPr lang="en-US" sz="2000" dirty="0"/>
                  <a:t>=</a:t>
                </a:r>
                <a14:m>
                  <m:oMath xmlns:m="http://schemas.openxmlformats.org/officeDocument/2006/math">
                    <m:d>
                      <m:dPr>
                        <m:begChr m:val="["/>
                        <m:endChr m:val="]"/>
                        <m:ctrlPr>
                          <a:rPr lang="en-US" sz="2000" i="1" dirty="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505781" y="1143000"/>
                <a:ext cx="4101444" cy="612668"/>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7676316" y="1170543"/>
            <a:ext cx="559769" cy="369332"/>
          </a:xfrm>
          <a:prstGeom prst="rect">
            <a:avLst/>
          </a:prstGeom>
          <a:noFill/>
        </p:spPr>
        <p:txBody>
          <a:bodyPr wrap="none" rtlCol="0">
            <a:spAutoFit/>
          </a:bodyPr>
          <a:lstStyle/>
          <a:p>
            <a:r>
              <a:rPr lang="en-US" dirty="0"/>
              <a:t>(19)</a:t>
            </a:r>
          </a:p>
        </p:txBody>
      </p:sp>
      <p:sp>
        <p:nvSpPr>
          <p:cNvPr id="9" name="Rectangle 8"/>
          <p:cNvSpPr/>
          <p:nvPr/>
        </p:nvSpPr>
        <p:spPr>
          <a:xfrm>
            <a:off x="105103" y="1804315"/>
            <a:ext cx="9038897" cy="1938992"/>
          </a:xfrm>
          <a:prstGeom prst="rect">
            <a:avLst/>
          </a:prstGeom>
        </p:spPr>
        <p:txBody>
          <a:bodyPr wrap="square">
            <a:spAutoFit/>
          </a:bodyPr>
          <a:lstStyle/>
          <a:p>
            <a:pPr algn="just"/>
            <a:r>
              <a:rPr lang="en-US" sz="2000" dirty="0">
                <a:solidFill>
                  <a:srgbClr val="000000"/>
                </a:solidFill>
              </a:rPr>
              <a:t>Equation (19) is very similar to the equation used in transmission line analysis when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t>
            </a:r>
            <a:r>
              <a:rPr lang="en-US" sz="2000" i="1" dirty="0">
                <a:solidFill>
                  <a:srgbClr val="000000"/>
                </a:solidFill>
              </a:rPr>
              <a:t>D</a:t>
            </a:r>
            <a:r>
              <a:rPr lang="en-US" sz="2000" dirty="0">
                <a:solidFill>
                  <a:srgbClr val="000000"/>
                </a:solidFill>
              </a:rPr>
              <a:t> parameters have been defined [1]. In the case here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t>
            </a:r>
            <a:r>
              <a:rPr lang="en-US" sz="2000" i="1" dirty="0">
                <a:solidFill>
                  <a:srgbClr val="000000"/>
                </a:solidFill>
              </a:rPr>
              <a:t>d</a:t>
            </a:r>
            <a:r>
              <a:rPr lang="en-US" sz="2000" dirty="0">
                <a:solidFill>
                  <a:srgbClr val="000000"/>
                </a:solidFill>
              </a:rPr>
              <a:t> parameters are 3 × 3 matrices rather than single variables and will be referred to as the “generalized line matrices.”</a:t>
            </a:r>
          </a:p>
          <a:p>
            <a:pPr algn="just"/>
            <a:r>
              <a:rPr lang="en-US" sz="2000" dirty="0">
                <a:solidFill>
                  <a:srgbClr val="000000"/>
                </a:solidFill>
              </a:rPr>
              <a:t>Equation (19) can be turned around to solve for the voltages and currents at node </a:t>
            </a:r>
            <a:r>
              <a:rPr lang="en-US" sz="2000" b="1" i="1" dirty="0">
                <a:solidFill>
                  <a:srgbClr val="000000"/>
                </a:solidFill>
              </a:rPr>
              <a:t>m</a:t>
            </a:r>
            <a:r>
              <a:rPr lang="en-US" sz="2000" dirty="0">
                <a:solidFill>
                  <a:srgbClr val="000000"/>
                </a:solidFill>
              </a:rPr>
              <a:t> in terms of the voltages and currents at node </a:t>
            </a:r>
            <a:r>
              <a:rPr lang="en-US" sz="2000" b="1" i="1" dirty="0">
                <a:solidFill>
                  <a:srgbClr val="000000"/>
                </a:solidFill>
              </a:rPr>
              <a:t>n</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0" name="TextBox 9"/>
              <p:cNvSpPr txBox="1"/>
              <p:nvPr/>
            </p:nvSpPr>
            <p:spPr>
              <a:xfrm>
                <a:off x="2509024" y="3760929"/>
                <a:ext cx="4357347" cy="664990"/>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r>
                  <a:rPr lang="en-US" sz="2000" dirty="0"/>
                  <a:t>=</a:t>
                </a:r>
                <a14:m>
                  <m:oMath xmlns:m="http://schemas.openxmlformats.org/officeDocument/2006/math">
                    <m:sSup>
                      <m:sSupPr>
                        <m:ctrlPr>
                          <a:rPr lang="en-US" sz="2000" i="1" dirty="0" smtClean="0">
                            <a:latin typeface="Cambria Math" panose="02040503050406030204" pitchFamily="18" charset="0"/>
                          </a:rPr>
                        </m:ctrlPr>
                      </m:sSupPr>
                      <m:e>
                        <m:d>
                          <m:dPr>
                            <m:begChr m:val="["/>
                            <m:endChr m:val="]"/>
                            <m:ctrlPr>
                              <a:rPr lang="en-US" sz="2000" i="1" dirty="0" smtClean="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e>
                      <m:sup>
                        <m:r>
                          <a:rPr lang="en-US" sz="2000" b="0" i="1" dirty="0" smtClean="0">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qArr>
                      </m:e>
                    </m:d>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09024" y="3760929"/>
                <a:ext cx="4357347" cy="664990"/>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7676315" y="3803116"/>
            <a:ext cx="559769" cy="369332"/>
          </a:xfrm>
          <a:prstGeom prst="rect">
            <a:avLst/>
          </a:prstGeom>
          <a:noFill/>
        </p:spPr>
        <p:txBody>
          <a:bodyPr wrap="none" rtlCol="0">
            <a:spAutoFit/>
          </a:bodyPr>
          <a:lstStyle/>
          <a:p>
            <a:r>
              <a:rPr lang="en-US" dirty="0"/>
              <a:t>(20)</a:t>
            </a:r>
          </a:p>
        </p:txBody>
      </p:sp>
      <p:sp>
        <p:nvSpPr>
          <p:cNvPr id="12" name="Rectangle 11"/>
          <p:cNvSpPr/>
          <p:nvPr/>
        </p:nvSpPr>
        <p:spPr>
          <a:xfrm>
            <a:off x="140771" y="4459005"/>
            <a:ext cx="8991599" cy="400110"/>
          </a:xfrm>
          <a:prstGeom prst="rect">
            <a:avLst/>
          </a:prstGeom>
        </p:spPr>
        <p:txBody>
          <a:bodyPr wrap="square">
            <a:spAutoFit/>
          </a:bodyPr>
          <a:lstStyle/>
          <a:p>
            <a:r>
              <a:rPr lang="en-US" sz="2000" dirty="0">
                <a:solidFill>
                  <a:srgbClr val="000000"/>
                </a:solidFill>
              </a:rPr>
              <a:t>The inverse of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t>
            </a:r>
            <a:r>
              <a:rPr lang="en-US" sz="2000" i="1" dirty="0">
                <a:solidFill>
                  <a:srgbClr val="000000"/>
                </a:solidFill>
              </a:rPr>
              <a:t>d</a:t>
            </a:r>
            <a:r>
              <a:rPr lang="en-US" sz="2000" dirty="0">
                <a:solidFill>
                  <a:srgbClr val="000000"/>
                </a:solidFill>
              </a:rPr>
              <a:t> matrix is simple because the determinant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3267436" y="4892201"/>
                <a:ext cx="2840521" cy="400110"/>
              </a:xfrm>
              <a:prstGeom prst="rect">
                <a:avLst/>
              </a:prstGeom>
            </p:spPr>
            <p:txBody>
              <a:bodyPr wrap="none">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𝑎</m:t>
                    </m:r>
                    <m:r>
                      <a:rPr lang="en-US" sz="2000" i="1" smtClean="0">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e>
                    </m:d>
                    <m:r>
                      <a:rPr lang="en-US" sz="2000" b="0" i="0"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𝑐</m:t>
                        </m:r>
                      </m:e>
                    </m:d>
                    <m:r>
                      <a:rPr lang="en-US" sz="2000" b="0" i="0"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𝑢</m:t>
                        </m:r>
                      </m:e>
                    </m:d>
                  </m:oMath>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3267436" y="4892201"/>
                <a:ext cx="2840521" cy="400110"/>
              </a:xfrm>
              <a:prstGeom prst="rect">
                <a:avLst/>
              </a:prstGeom>
              <a:blipFill>
                <a:blip r:embed="rId4"/>
                <a:stretch>
                  <a:fillRect l="-1073" b="-16923"/>
                </a:stretch>
              </a:blipFill>
            </p:spPr>
            <p:txBody>
              <a:bodyPr/>
              <a:lstStyle/>
              <a:p>
                <a:r>
                  <a:rPr lang="en-US">
                    <a:noFill/>
                  </a:rPr>
                  <a:t> </a:t>
                </a:r>
              </a:p>
            </p:txBody>
          </p:sp>
        </mc:Fallback>
      </mc:AlternateContent>
      <p:sp>
        <p:nvSpPr>
          <p:cNvPr id="14" name="TextBox 13"/>
          <p:cNvSpPr txBox="1"/>
          <p:nvPr/>
        </p:nvSpPr>
        <p:spPr>
          <a:xfrm>
            <a:off x="7676315" y="4733059"/>
            <a:ext cx="559769" cy="369332"/>
          </a:xfrm>
          <a:prstGeom prst="rect">
            <a:avLst/>
          </a:prstGeom>
          <a:noFill/>
        </p:spPr>
        <p:txBody>
          <a:bodyPr wrap="none" rtlCol="0">
            <a:spAutoFit/>
          </a:bodyPr>
          <a:lstStyle/>
          <a:p>
            <a:r>
              <a:rPr lang="en-US" dirty="0"/>
              <a:t>(21)</a:t>
            </a:r>
          </a:p>
        </p:txBody>
      </p:sp>
      <p:sp>
        <p:nvSpPr>
          <p:cNvPr id="15" name="Rectangle 14"/>
          <p:cNvSpPr/>
          <p:nvPr/>
        </p:nvSpPr>
        <p:spPr>
          <a:xfrm>
            <a:off x="105103" y="5649289"/>
            <a:ext cx="9027267" cy="307777"/>
          </a:xfrm>
          <a:prstGeom prst="rect">
            <a:avLst/>
          </a:prstGeom>
        </p:spPr>
        <p:txBody>
          <a:bodyPr wrap="square">
            <a:spAutoFit/>
          </a:bodyPr>
          <a:lstStyle/>
          <a:p>
            <a:r>
              <a:rPr lang="en-US" sz="1400" dirty="0">
                <a:solidFill>
                  <a:srgbClr val="000000"/>
                </a:solidFill>
              </a:rPr>
              <a:t>[1] Glover, J.D. and </a:t>
            </a:r>
            <a:r>
              <a:rPr lang="en-US" sz="1400" dirty="0" err="1">
                <a:solidFill>
                  <a:srgbClr val="000000"/>
                </a:solidFill>
              </a:rPr>
              <a:t>Sarma</a:t>
            </a:r>
            <a:r>
              <a:rPr lang="en-US" sz="1400" dirty="0">
                <a:solidFill>
                  <a:srgbClr val="000000"/>
                </a:solidFill>
              </a:rPr>
              <a:t>, M., </a:t>
            </a:r>
            <a:r>
              <a:rPr lang="en-US" sz="1400" i="1" dirty="0">
                <a:solidFill>
                  <a:srgbClr val="000000"/>
                </a:solidFill>
              </a:rPr>
              <a:t>Power System Analysis and Design</a:t>
            </a:r>
            <a:r>
              <a:rPr lang="en-US" sz="1400" dirty="0">
                <a:solidFill>
                  <a:srgbClr val="000000"/>
                </a:solidFill>
              </a:rPr>
              <a:t>, 2nd </a:t>
            </a:r>
            <a:r>
              <a:rPr lang="en-US" sz="1400" dirty="0" err="1">
                <a:solidFill>
                  <a:srgbClr val="000000"/>
                </a:solidFill>
              </a:rPr>
              <a:t>edn</a:t>
            </a:r>
            <a:r>
              <a:rPr lang="en-US" sz="1400" dirty="0">
                <a:solidFill>
                  <a:srgbClr val="000000"/>
                </a:solidFill>
              </a:rPr>
              <a:t>., PWS Publishing Co., Boston, MA, 1995.</a:t>
            </a:r>
            <a:endParaRPr lang="en-US" sz="1400" dirty="0">
              <a:solidFill>
                <a:srgbClr val="000000"/>
              </a:solidFill>
              <a:effectLst/>
            </a:endParaRPr>
          </a:p>
        </p:txBody>
      </p:sp>
    </p:spTree>
    <p:extLst>
      <p:ext uri="{BB962C8B-B14F-4D97-AF65-F5344CB8AC3E}">
        <p14:creationId xmlns:p14="http://schemas.microsoft.com/office/powerpoint/2010/main" val="130294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81200" y="1066800"/>
                <a:ext cx="4357347" cy="664990"/>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r>
                  <a:rPr lang="en-US" sz="2000" dirty="0"/>
                  <a:t>=</a:t>
                </a:r>
                <a14:m>
                  <m:oMath xmlns:m="http://schemas.openxmlformats.org/officeDocument/2006/math">
                    <m:sSup>
                      <m:sSupPr>
                        <m:ctrlPr>
                          <a:rPr lang="en-US" sz="2000" i="1" dirty="0" smtClean="0">
                            <a:latin typeface="Cambria Math" panose="02040503050406030204" pitchFamily="18" charset="0"/>
                          </a:rPr>
                        </m:ctrlPr>
                      </m:sSupPr>
                      <m:e>
                        <m:d>
                          <m:dPr>
                            <m:begChr m:val="["/>
                            <m:endChr m:val="]"/>
                            <m:ctrlPr>
                              <a:rPr lang="en-US" sz="2000" i="1" dirty="0" smtClean="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e>
                      <m:sup>
                        <m:r>
                          <a:rPr lang="en-US" sz="2000" b="0" i="1" dirty="0" smtClean="0">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qArr>
                      </m:e>
                    </m: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81200" y="1066800"/>
                <a:ext cx="4357347" cy="664990"/>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7342713" y="1208590"/>
            <a:ext cx="559769" cy="369332"/>
          </a:xfrm>
          <a:prstGeom prst="rect">
            <a:avLst/>
          </a:prstGeom>
          <a:noFill/>
        </p:spPr>
        <p:txBody>
          <a:bodyPr wrap="none" rtlCol="0">
            <a:spAutoFit/>
          </a:bodyPr>
          <a:lstStyle/>
          <a:p>
            <a:r>
              <a:rPr lang="en-US" dirty="0"/>
              <a:t>(20)</a:t>
            </a:r>
          </a:p>
        </p:txBody>
      </p:sp>
      <mc:AlternateContent xmlns:mc="http://schemas.openxmlformats.org/markup-compatibility/2006" xmlns:a14="http://schemas.microsoft.com/office/drawing/2010/main">
        <mc:Choice Requires="a14">
          <p:sp>
            <p:nvSpPr>
              <p:cNvPr id="9" name="Rectangle 8"/>
              <p:cNvSpPr/>
              <p:nvPr/>
            </p:nvSpPr>
            <p:spPr>
              <a:xfrm>
                <a:off x="2735317" y="1883519"/>
                <a:ext cx="2840521" cy="400110"/>
              </a:xfrm>
              <a:prstGeom prst="rect">
                <a:avLst/>
              </a:prstGeom>
            </p:spPr>
            <p:txBody>
              <a:bodyPr wrap="none">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𝑎</m:t>
                    </m:r>
                    <m:r>
                      <a:rPr lang="en-US" sz="2000" i="1" smtClean="0">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e>
                    </m:d>
                    <m:r>
                      <a:rPr lang="en-US" sz="2000" b="0" i="0"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𝑐</m:t>
                        </m:r>
                      </m:e>
                    </m:d>
                    <m:r>
                      <a:rPr lang="en-US" sz="2000" b="0" i="0"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𝑢</m:t>
                        </m:r>
                      </m:e>
                    </m:d>
                  </m:oMath>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735317" y="1883519"/>
                <a:ext cx="2840521" cy="400110"/>
              </a:xfrm>
              <a:prstGeom prst="rect">
                <a:avLst/>
              </a:prstGeom>
              <a:blipFill>
                <a:blip r:embed="rId3"/>
                <a:stretch>
                  <a:fillRect l="-1073" b="-15152"/>
                </a:stretch>
              </a:blipFill>
            </p:spPr>
            <p:txBody>
              <a:bodyPr/>
              <a:lstStyle/>
              <a:p>
                <a:r>
                  <a:rPr lang="en-US">
                    <a:noFill/>
                  </a:rPr>
                  <a:t> </a:t>
                </a:r>
              </a:p>
            </p:txBody>
          </p:sp>
        </mc:Fallback>
      </mc:AlternateContent>
      <p:sp>
        <p:nvSpPr>
          <p:cNvPr id="10" name="TextBox 9"/>
          <p:cNvSpPr txBox="1"/>
          <p:nvPr/>
        </p:nvSpPr>
        <p:spPr>
          <a:xfrm>
            <a:off x="7340115" y="1883519"/>
            <a:ext cx="559769" cy="369332"/>
          </a:xfrm>
          <a:prstGeom prst="rect">
            <a:avLst/>
          </a:prstGeom>
          <a:noFill/>
        </p:spPr>
        <p:txBody>
          <a:bodyPr wrap="none" rtlCol="0">
            <a:spAutoFit/>
          </a:bodyPr>
          <a:lstStyle/>
          <a:p>
            <a:r>
              <a:rPr lang="en-US" dirty="0"/>
              <a:t>(21)</a:t>
            </a:r>
          </a:p>
        </p:txBody>
      </p:sp>
      <p:sp>
        <p:nvSpPr>
          <p:cNvPr id="11" name="Rectangle 10"/>
          <p:cNvSpPr/>
          <p:nvPr/>
        </p:nvSpPr>
        <p:spPr>
          <a:xfrm>
            <a:off x="152400" y="2286744"/>
            <a:ext cx="8915400" cy="400110"/>
          </a:xfrm>
          <a:prstGeom prst="rect">
            <a:avLst/>
          </a:prstGeom>
        </p:spPr>
        <p:txBody>
          <a:bodyPr wrap="square">
            <a:spAutoFit/>
          </a:bodyPr>
          <a:lstStyle/>
          <a:p>
            <a:r>
              <a:rPr lang="en-US" sz="2000" dirty="0">
                <a:solidFill>
                  <a:srgbClr val="000000"/>
                </a:solidFill>
              </a:rPr>
              <a:t>Using the relationship of Equation (21), Equation (20)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119156" y="2892532"/>
                <a:ext cx="4450257" cy="61266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r>
                  <a:rPr lang="en-US" sz="2000" dirty="0"/>
                  <a:t>=</a:t>
                </a:r>
                <a14:m>
                  <m:oMath xmlns:m="http://schemas.openxmlformats.org/officeDocument/2006/math">
                    <m:d>
                      <m:dPr>
                        <m:begChr m:val="["/>
                        <m:endChr m:val="]"/>
                        <m:ctrlPr>
                          <a:rPr lang="en-US" sz="2000" i="1" dirty="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e>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mr>
                        </m:m>
                      </m:e>
                    </m:d>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qArr>
                      </m:e>
                    </m:d>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19156" y="2892532"/>
                <a:ext cx="4450257" cy="612668"/>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7369298" y="2983468"/>
            <a:ext cx="559769" cy="369332"/>
          </a:xfrm>
          <a:prstGeom prst="rect">
            <a:avLst/>
          </a:prstGeom>
          <a:noFill/>
        </p:spPr>
        <p:txBody>
          <a:bodyPr wrap="none" rtlCol="0">
            <a:spAutoFit/>
          </a:bodyPr>
          <a:lstStyle/>
          <a:p>
            <a:r>
              <a:rPr lang="en-US" dirty="0"/>
              <a:t>(22)</a:t>
            </a:r>
          </a:p>
        </p:txBody>
      </p:sp>
      <p:sp>
        <p:nvSpPr>
          <p:cNvPr id="14" name="Rectangle 13"/>
          <p:cNvSpPr/>
          <p:nvPr/>
        </p:nvSpPr>
        <p:spPr>
          <a:xfrm>
            <a:off x="190500" y="3711714"/>
            <a:ext cx="8877300" cy="707886"/>
          </a:xfrm>
          <a:prstGeom prst="rect">
            <a:avLst/>
          </a:prstGeom>
        </p:spPr>
        <p:txBody>
          <a:bodyPr wrap="square">
            <a:spAutoFit/>
          </a:bodyPr>
          <a:lstStyle/>
          <a:p>
            <a:r>
              <a:rPr lang="en-US" sz="2000" dirty="0">
                <a:solidFill>
                  <a:srgbClr val="000000"/>
                </a:solidFill>
              </a:rPr>
              <a:t>Since the matrix [</a:t>
            </a:r>
            <a:r>
              <a:rPr lang="en-US" sz="2000" i="1" dirty="0">
                <a:solidFill>
                  <a:srgbClr val="000000"/>
                </a:solidFill>
              </a:rPr>
              <a:t>a</a:t>
            </a:r>
            <a:r>
              <a:rPr lang="en-US" sz="2000" dirty="0">
                <a:solidFill>
                  <a:srgbClr val="000000"/>
                </a:solidFill>
              </a:rPr>
              <a:t>] is equal to the matrix [</a:t>
            </a:r>
            <a:r>
              <a:rPr lang="en-US" sz="2000" i="1" dirty="0">
                <a:solidFill>
                  <a:srgbClr val="000000"/>
                </a:solidFill>
              </a:rPr>
              <a:t>d</a:t>
            </a:r>
            <a:r>
              <a:rPr lang="en-US" sz="2000" dirty="0">
                <a:solidFill>
                  <a:srgbClr val="000000"/>
                </a:solidFill>
              </a:rPr>
              <a:t>], Equation (22) in expanded form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Rectangle 14"/>
              <p:cNvSpPr/>
              <p:nvPr/>
            </p:nvSpPr>
            <p:spPr>
              <a:xfrm>
                <a:off x="1974715" y="4403255"/>
                <a:ext cx="4925387"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0"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𝑎</m:t>
                        </m:r>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0" smtClean="0">
                        <a:latin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𝑏</m:t>
                        </m:r>
                      </m:e>
                    </m:d>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1974715" y="4403255"/>
                <a:ext cx="4925387" cy="400110"/>
              </a:xfrm>
              <a:prstGeom prst="rect">
                <a:avLst/>
              </a:prstGeom>
              <a:blipFill>
                <a:blip r:embed="rId5"/>
                <a:stretch>
                  <a:fillRect b="-3030"/>
                </a:stretch>
              </a:blipFill>
            </p:spPr>
            <p:txBody>
              <a:bodyPr/>
              <a:lstStyle/>
              <a:p>
                <a:r>
                  <a:rPr lang="en-US">
                    <a:noFill/>
                  </a:rPr>
                  <a:t> </a:t>
                </a:r>
              </a:p>
            </p:txBody>
          </p:sp>
        </mc:Fallback>
      </mc:AlternateContent>
      <p:sp>
        <p:nvSpPr>
          <p:cNvPr id="16" name="TextBox 15"/>
          <p:cNvSpPr txBox="1"/>
          <p:nvPr/>
        </p:nvSpPr>
        <p:spPr>
          <a:xfrm>
            <a:off x="7383889" y="4346034"/>
            <a:ext cx="559769" cy="369332"/>
          </a:xfrm>
          <a:prstGeom prst="rect">
            <a:avLst/>
          </a:prstGeom>
          <a:noFill/>
        </p:spPr>
        <p:txBody>
          <a:bodyPr wrap="none" rtlCol="0">
            <a:spAutoFit/>
          </a:bodyPr>
          <a:lstStyle/>
          <a:p>
            <a:r>
              <a:rPr lang="en-US" dirty="0"/>
              <a:t>(23)</a:t>
            </a:r>
          </a:p>
        </p:txBody>
      </p:sp>
      <mc:AlternateContent xmlns:mc="http://schemas.openxmlformats.org/markup-compatibility/2006" xmlns:a14="http://schemas.microsoft.com/office/drawing/2010/main">
        <mc:Choice Requires="a14">
          <p:sp>
            <p:nvSpPr>
              <p:cNvPr id="17" name="Rectangle 16"/>
              <p:cNvSpPr/>
              <p:nvPr/>
            </p:nvSpPr>
            <p:spPr>
              <a:xfrm>
                <a:off x="2119156" y="5079805"/>
                <a:ext cx="4741106"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0"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𝑐</m:t>
                        </m:r>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0" smtClean="0">
                        <a:latin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e>
                    </m:d>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119156" y="5079805"/>
                <a:ext cx="4741106" cy="400110"/>
              </a:xfrm>
              <a:prstGeom prst="rect">
                <a:avLst/>
              </a:prstGeom>
              <a:blipFill>
                <a:blip r:embed="rId6"/>
                <a:stretch>
                  <a:fillRect b="-3030"/>
                </a:stretch>
              </a:blipFill>
            </p:spPr>
            <p:txBody>
              <a:bodyPr/>
              <a:lstStyle/>
              <a:p>
                <a:r>
                  <a:rPr lang="en-US">
                    <a:noFill/>
                  </a:rPr>
                  <a:t> </a:t>
                </a:r>
              </a:p>
            </p:txBody>
          </p:sp>
        </mc:Fallback>
      </mc:AlternateContent>
      <p:sp>
        <p:nvSpPr>
          <p:cNvPr id="18" name="TextBox 17"/>
          <p:cNvSpPr txBox="1"/>
          <p:nvPr/>
        </p:nvSpPr>
        <p:spPr>
          <a:xfrm>
            <a:off x="7390374" y="5020959"/>
            <a:ext cx="559769" cy="369332"/>
          </a:xfrm>
          <a:prstGeom prst="rect">
            <a:avLst/>
          </a:prstGeom>
          <a:noFill/>
        </p:spPr>
        <p:txBody>
          <a:bodyPr wrap="none" rtlCol="0">
            <a:spAutoFit/>
          </a:bodyPr>
          <a:lstStyle/>
          <a:p>
            <a:r>
              <a:rPr lang="en-US" dirty="0"/>
              <a:t>(24)</a:t>
            </a:r>
          </a:p>
        </p:txBody>
      </p:sp>
    </p:spTree>
    <p:extLst>
      <p:ext uri="{BB962C8B-B14F-4D97-AF65-F5344CB8AC3E}">
        <p14:creationId xmlns:p14="http://schemas.microsoft.com/office/powerpoint/2010/main" val="217762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24880" y="1094472"/>
                <a:ext cx="453803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24880" y="1094472"/>
                <a:ext cx="4538037" cy="307777"/>
              </a:xfrm>
              <a:prstGeom prst="rect">
                <a:avLst/>
              </a:prstGeom>
              <a:blipFill>
                <a:blip r:embed="rId2"/>
                <a:stretch>
                  <a:fillRect t="-26000" b="-50000"/>
                </a:stretch>
              </a:blipFill>
            </p:spPr>
            <p:txBody>
              <a:bodyPr/>
              <a:lstStyle/>
              <a:p>
                <a:r>
                  <a:rPr lang="en-US">
                    <a:noFill/>
                  </a:rPr>
                  <a:t> </a:t>
                </a:r>
              </a:p>
            </p:txBody>
          </p:sp>
        </mc:Fallback>
      </mc:AlternateContent>
      <p:sp>
        <p:nvSpPr>
          <p:cNvPr id="8" name="TextBox 7"/>
          <p:cNvSpPr txBox="1"/>
          <p:nvPr/>
        </p:nvSpPr>
        <p:spPr>
          <a:xfrm>
            <a:off x="7785229" y="990600"/>
            <a:ext cx="442750" cy="369332"/>
          </a:xfrm>
          <a:prstGeom prst="rect">
            <a:avLst/>
          </a:prstGeom>
          <a:noFill/>
        </p:spPr>
        <p:txBody>
          <a:bodyPr wrap="none" rtlCol="0">
            <a:spAutoFit/>
          </a:bodyPr>
          <a:lstStyle/>
          <a:p>
            <a:r>
              <a:rPr lang="en-US" dirty="0"/>
              <a:t>(8)</a:t>
            </a:r>
          </a:p>
        </p:txBody>
      </p:sp>
      <p:sp>
        <p:nvSpPr>
          <p:cNvPr id="9" name="Rectangle 8"/>
          <p:cNvSpPr/>
          <p:nvPr/>
        </p:nvSpPr>
        <p:spPr>
          <a:xfrm>
            <a:off x="270584" y="1447800"/>
            <a:ext cx="8836127" cy="1323439"/>
          </a:xfrm>
          <a:prstGeom prst="rect">
            <a:avLst/>
          </a:prstGeom>
        </p:spPr>
        <p:txBody>
          <a:bodyPr wrap="square">
            <a:spAutoFit/>
          </a:bodyPr>
          <a:lstStyle/>
          <a:p>
            <a:r>
              <a:rPr lang="en-US" sz="2000" dirty="0">
                <a:solidFill>
                  <a:srgbClr val="000000"/>
                </a:solidFill>
              </a:rPr>
              <a:t>Sometimes it is necessary to compute the voltages at node </a:t>
            </a:r>
            <a:r>
              <a:rPr lang="en-US" sz="2000" b="1" i="1" dirty="0">
                <a:solidFill>
                  <a:srgbClr val="000000"/>
                </a:solidFill>
              </a:rPr>
              <a:t>m</a:t>
            </a:r>
            <a:r>
              <a:rPr lang="en-US" sz="2000" dirty="0">
                <a:solidFill>
                  <a:srgbClr val="000000"/>
                </a:solidFill>
              </a:rPr>
              <a:t> as a function of the voltages at node </a:t>
            </a:r>
            <a:r>
              <a:rPr lang="en-US" sz="2000" b="1" i="1" dirty="0">
                <a:solidFill>
                  <a:srgbClr val="000000"/>
                </a:solidFill>
              </a:rPr>
              <a:t>n</a:t>
            </a:r>
            <a:r>
              <a:rPr lang="en-US" sz="2000" dirty="0">
                <a:solidFill>
                  <a:srgbClr val="000000"/>
                </a:solidFill>
              </a:rPr>
              <a:t> and the currents entering node </a:t>
            </a:r>
            <a:r>
              <a:rPr lang="en-US" sz="2000" b="1" i="1" dirty="0">
                <a:solidFill>
                  <a:srgbClr val="000000"/>
                </a:solidFill>
              </a:rPr>
              <a:t>m</a:t>
            </a:r>
            <a:r>
              <a:rPr lang="en-US" sz="2000" dirty="0">
                <a:solidFill>
                  <a:srgbClr val="000000"/>
                </a:solidFill>
              </a:rPr>
              <a:t>. </a:t>
            </a:r>
            <a:r>
              <a:rPr lang="en-US" sz="2000" dirty="0">
                <a:solidFill>
                  <a:srgbClr val="FF0000"/>
                </a:solidFill>
              </a:rPr>
              <a:t>This is useful in the ladder iterative technique, i.e., the forward sweep equation.</a:t>
            </a:r>
          </a:p>
          <a:p>
            <a:r>
              <a:rPr lang="en-US" sz="2000" dirty="0">
                <a:solidFill>
                  <a:srgbClr val="000000"/>
                </a:solidFill>
              </a:rPr>
              <a:t>Solving Equation (8) for the bus </a:t>
            </a:r>
            <a:r>
              <a:rPr lang="en-US" sz="2000" i="1" dirty="0">
                <a:solidFill>
                  <a:srgbClr val="000000"/>
                </a:solidFill>
              </a:rPr>
              <a:t>m</a:t>
            </a:r>
            <a:r>
              <a:rPr lang="en-US" sz="2000" dirty="0">
                <a:solidFill>
                  <a:srgbClr val="000000"/>
                </a:solidFill>
              </a:rPr>
              <a:t> voltages gives</a:t>
            </a:r>
          </a:p>
        </p:txBody>
      </p:sp>
      <mc:AlternateContent xmlns:mc="http://schemas.openxmlformats.org/markup-compatibility/2006" xmlns:a14="http://schemas.microsoft.com/office/drawing/2010/main">
        <mc:Choice Requires="a14">
          <p:sp>
            <p:nvSpPr>
              <p:cNvPr id="10" name="TextBox 9"/>
              <p:cNvSpPr txBox="1"/>
              <p:nvPr/>
            </p:nvSpPr>
            <p:spPr>
              <a:xfrm>
                <a:off x="1924880" y="2817899"/>
                <a:ext cx="499758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oMath>
                </a14:m>
                <a:r>
                  <a:rPr lang="en-US" sz="2000" dirty="0"/>
                  <a:t>=</a:t>
                </a:r>
                <a14:m>
                  <m:oMath xmlns:m="http://schemas.openxmlformats.org/officeDocument/2006/math">
                    <m:sSup>
                      <m:sSupPr>
                        <m:ctrlPr>
                          <a:rPr lang="en-US" sz="2000" i="1" smtClean="0">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m:rPr>
                            <m:nor/>
                          </m:rPr>
                          <a:rPr lang="en-US" sz="2000" dirty="0"/>
                          <m:t> </m:t>
                        </m:r>
                      </m:e>
                    </m:d>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24880" y="2817899"/>
                <a:ext cx="4997587" cy="307777"/>
              </a:xfrm>
              <a:prstGeom prst="rect">
                <a:avLst/>
              </a:prstGeom>
              <a:blipFill>
                <a:blip r:embed="rId3"/>
                <a:stretch>
                  <a:fillRect t="-25490" b="-49020"/>
                </a:stretch>
              </a:blipFill>
            </p:spPr>
            <p:txBody>
              <a:bodyPr/>
              <a:lstStyle/>
              <a:p>
                <a:r>
                  <a:rPr lang="en-US">
                    <a:noFill/>
                  </a:rPr>
                  <a:t> </a:t>
                </a:r>
              </a:p>
            </p:txBody>
          </p:sp>
        </mc:Fallback>
      </mc:AlternateContent>
      <p:sp>
        <p:nvSpPr>
          <p:cNvPr id="11" name="TextBox 10"/>
          <p:cNvSpPr txBox="1"/>
          <p:nvPr/>
        </p:nvSpPr>
        <p:spPr>
          <a:xfrm>
            <a:off x="7726719" y="2754868"/>
            <a:ext cx="559769" cy="369332"/>
          </a:xfrm>
          <a:prstGeom prst="rect">
            <a:avLst/>
          </a:prstGeom>
          <a:noFill/>
        </p:spPr>
        <p:txBody>
          <a:bodyPr wrap="none" rtlCol="0">
            <a:spAutoFit/>
          </a:bodyPr>
          <a:lstStyle/>
          <a:p>
            <a:r>
              <a:rPr lang="en-US" dirty="0"/>
              <a:t>(25)</a:t>
            </a:r>
          </a:p>
        </p:txBody>
      </p:sp>
      <p:sp>
        <p:nvSpPr>
          <p:cNvPr id="12" name="Rectangle 11"/>
          <p:cNvSpPr/>
          <p:nvPr/>
        </p:nvSpPr>
        <p:spPr>
          <a:xfrm>
            <a:off x="263836" y="3453352"/>
            <a:ext cx="9004738" cy="400110"/>
          </a:xfrm>
          <a:prstGeom prst="rect">
            <a:avLst/>
          </a:prstGeom>
        </p:spPr>
        <p:txBody>
          <a:bodyPr wrap="square">
            <a:spAutoFit/>
          </a:bodyPr>
          <a:lstStyle/>
          <a:p>
            <a:r>
              <a:rPr lang="en-US" sz="2000" dirty="0">
                <a:solidFill>
                  <a:srgbClr val="000000"/>
                </a:solidFill>
              </a:rPr>
              <a:t>Equation (25) is of the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2263044" y="4000862"/>
                <a:ext cx="4585166"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r>
                  <a:rPr lang="en-US" sz="2000" dirty="0">
                    <a:solidFill>
                      <a:srgbClr val="FF0000"/>
                    </a:solidFill>
                  </a:rPr>
                  <a:t>=</a:t>
                </a:r>
                <a14:m>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𝐴</m:t>
                    </m:r>
                    <m:r>
                      <a:rPr lang="en-US" sz="2000" i="1">
                        <a:solidFill>
                          <a:srgbClr val="FF0000"/>
                        </a:solidFill>
                        <a:latin typeface="Cambria Math" panose="02040503050406030204" pitchFamily="18" charset="0"/>
                        <a:ea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𝑛</m:t>
                        </m:r>
                      </m:sub>
                    </m:sSub>
                  </m:oMath>
                </a14:m>
                <a:r>
                  <a:rPr lang="en-US" sz="2000" dirty="0">
                    <a:solidFill>
                      <a:srgbClr val="FF0000"/>
                    </a:solidFill>
                  </a:rPr>
                  <a:t> </a:t>
                </a:r>
                <a14:m>
                  <m:oMath xmlns:m="http://schemas.openxmlformats.org/officeDocument/2006/math">
                    <m:r>
                      <a:rPr lang="en-US" sz="2000" i="1">
                        <a:solidFill>
                          <a:srgbClr val="FF0000"/>
                        </a:solidFill>
                        <a:latin typeface="Cambria Math" panose="02040503050406030204" pitchFamily="18" charset="0"/>
                      </a:rPr>
                      <m:t>− </m:t>
                    </m:r>
                    <m:d>
                      <m:dPr>
                        <m:begChr m:val="["/>
                        <m:endChr m:val="]"/>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𝐵</m:t>
                        </m:r>
                      </m:e>
                    </m:d>
                    <m:r>
                      <a:rPr lang="en-US" sz="2000" i="1">
                        <a:solidFill>
                          <a:srgbClr val="FF0000"/>
                        </a:solidFill>
                        <a:latin typeface="Cambria Math" panose="02040503050406030204" pitchFamily="18" charset="0"/>
                        <a:ea typeface="Cambria Math" panose="02040503050406030204" pitchFamily="18" charset="0"/>
                      </a:rPr>
                      <m:t>∙</m:t>
                    </m:r>
                    <m:sSub>
                      <m:sSubPr>
                        <m:ctrlPr>
                          <a:rPr lang="en-US" sz="2000" i="1">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endParaRPr lang="en-US" sz="20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63044" y="4000862"/>
                <a:ext cx="4585166" cy="307777"/>
              </a:xfrm>
              <a:prstGeom prst="rect">
                <a:avLst/>
              </a:prstGeom>
              <a:blipFill>
                <a:blip r:embed="rId4"/>
                <a:stretch>
                  <a:fillRect t="-25490" b="-49020"/>
                </a:stretch>
              </a:blipFill>
            </p:spPr>
            <p:txBody>
              <a:bodyPr/>
              <a:lstStyle/>
              <a:p>
                <a:r>
                  <a:rPr lang="en-US">
                    <a:noFill/>
                  </a:rPr>
                  <a:t> </a:t>
                </a:r>
              </a:p>
            </p:txBody>
          </p:sp>
        </mc:Fallback>
      </mc:AlternateContent>
      <p:sp>
        <p:nvSpPr>
          <p:cNvPr id="16" name="TextBox 15"/>
          <p:cNvSpPr txBox="1"/>
          <p:nvPr/>
        </p:nvSpPr>
        <p:spPr>
          <a:xfrm>
            <a:off x="7726719" y="3912291"/>
            <a:ext cx="559769" cy="369332"/>
          </a:xfrm>
          <a:prstGeom prst="rect">
            <a:avLst/>
          </a:prstGeom>
          <a:noFill/>
        </p:spPr>
        <p:txBody>
          <a:bodyPr wrap="none" rtlCol="0">
            <a:spAutoFit/>
          </a:bodyPr>
          <a:lstStyle/>
          <a:p>
            <a:r>
              <a:rPr lang="en-US" dirty="0"/>
              <a:t>(26)</a:t>
            </a:r>
          </a:p>
        </p:txBody>
      </p:sp>
      <p:sp>
        <p:nvSpPr>
          <p:cNvPr id="17" name="Rectangle 16"/>
          <p:cNvSpPr/>
          <p:nvPr/>
        </p:nvSpPr>
        <p:spPr>
          <a:xfrm>
            <a:off x="381000" y="4510956"/>
            <a:ext cx="4572000" cy="400110"/>
          </a:xfrm>
          <a:prstGeom prst="rect">
            <a:avLst/>
          </a:prstGeom>
        </p:spPr>
        <p:txBody>
          <a:bodyPr>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3679757" y="4571546"/>
                <a:ext cx="132728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𝐴</m:t>
                          </m:r>
                        </m:e>
                      </m:d>
                      <m:r>
                        <a:rPr lang="en-US" sz="2000" b="0" i="1" smtClean="0">
                          <a:solidFill>
                            <a:srgbClr val="FF0000"/>
                          </a:solidFill>
                          <a:latin typeface="Cambria Math" panose="02040503050406030204" pitchFamily="18" charset="0"/>
                          <a:ea typeface="Cambria Math" panose="02040503050406030204" pitchFamily="18" charset="0"/>
                        </a:rPr>
                        <m:t>=</m:t>
                      </m:r>
                      <m:sSup>
                        <m:sSupPr>
                          <m:ctrlPr>
                            <a:rPr lang="en-US" sz="2000" i="1">
                              <a:solidFill>
                                <a:srgbClr val="FF0000"/>
                              </a:solidFill>
                              <a:latin typeface="Cambria Math" panose="02040503050406030204" pitchFamily="18" charset="0"/>
                              <a:ea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𝑎</m:t>
                          </m:r>
                          <m:r>
                            <a:rPr lang="en-US" sz="2000" i="1">
                              <a:solidFill>
                                <a:srgbClr val="FF0000"/>
                              </a:solidFill>
                              <a:latin typeface="Cambria Math" panose="02040503050406030204" pitchFamily="18" charset="0"/>
                              <a:ea typeface="Cambria Math" panose="02040503050406030204" pitchFamily="18" charset="0"/>
                            </a:rPr>
                            <m:t>]</m:t>
                          </m:r>
                        </m:e>
                        <m:sup>
                          <m:r>
                            <a:rPr lang="en-US" sz="2000" i="1">
                              <a:solidFill>
                                <a:srgbClr val="FF0000"/>
                              </a:solidFill>
                              <a:latin typeface="Cambria Math" panose="02040503050406030204" pitchFamily="18" charset="0"/>
                              <a:ea typeface="Cambria Math" panose="02040503050406030204" pitchFamily="18" charset="0"/>
                            </a:rPr>
                            <m:t>−1</m:t>
                          </m:r>
                        </m:sup>
                      </m:sSup>
                    </m:oMath>
                  </m:oMathPara>
                </a14:m>
                <a:endParaRPr lang="en-US" sz="20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79757" y="4571546"/>
                <a:ext cx="1327286" cy="307777"/>
              </a:xfrm>
              <a:prstGeom prst="rect">
                <a:avLst/>
              </a:prstGeom>
              <a:blipFill>
                <a:blip r:embed="rId5"/>
                <a:stretch>
                  <a:fillRect r="-1843" b="-38000"/>
                </a:stretch>
              </a:blipFill>
            </p:spPr>
            <p:txBody>
              <a:bodyPr/>
              <a:lstStyle/>
              <a:p>
                <a:r>
                  <a:rPr lang="en-US">
                    <a:noFill/>
                  </a:rPr>
                  <a:t> </a:t>
                </a:r>
              </a:p>
            </p:txBody>
          </p:sp>
        </mc:Fallback>
      </mc:AlternateContent>
      <p:sp>
        <p:nvSpPr>
          <p:cNvPr id="19" name="TextBox 18"/>
          <p:cNvSpPr txBox="1"/>
          <p:nvPr/>
        </p:nvSpPr>
        <p:spPr>
          <a:xfrm>
            <a:off x="7720234" y="4451987"/>
            <a:ext cx="559769" cy="369332"/>
          </a:xfrm>
          <a:prstGeom prst="rect">
            <a:avLst/>
          </a:prstGeom>
          <a:noFill/>
        </p:spPr>
        <p:txBody>
          <a:bodyPr wrap="none" rtlCol="0">
            <a:spAutoFit/>
          </a:bodyPr>
          <a:lstStyle/>
          <a:p>
            <a:r>
              <a:rPr lang="en-US" dirty="0"/>
              <a:t>(27)</a:t>
            </a:r>
          </a:p>
        </p:txBody>
      </p:sp>
      <mc:AlternateContent xmlns:mc="http://schemas.openxmlformats.org/markup-compatibility/2006" xmlns:a14="http://schemas.microsoft.com/office/drawing/2010/main">
        <mc:Choice Requires="a14">
          <p:sp>
            <p:nvSpPr>
              <p:cNvPr id="20" name="TextBox 19"/>
              <p:cNvSpPr txBox="1"/>
              <p:nvPr/>
            </p:nvSpPr>
            <p:spPr>
              <a:xfrm>
                <a:off x="3392687" y="5021132"/>
                <a:ext cx="17902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𝐵</m:t>
                          </m:r>
                        </m:e>
                      </m:d>
                      <m:sSup>
                        <m:sSupPr>
                          <m:ctrlPr>
                            <a:rPr lang="en-US" sz="2000" i="1">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𝑎</m:t>
                          </m:r>
                          <m:r>
                            <a:rPr lang="en-US" sz="2000" i="1">
                              <a:solidFill>
                                <a:srgbClr val="FF0000"/>
                              </a:solidFill>
                              <a:latin typeface="Cambria Math" panose="02040503050406030204" pitchFamily="18" charset="0"/>
                              <a:ea typeface="Cambria Math" panose="02040503050406030204" pitchFamily="18" charset="0"/>
                            </a:rPr>
                            <m:t>]</m:t>
                          </m:r>
                        </m:e>
                        <m:sup>
                          <m:r>
                            <a:rPr lang="en-US" sz="2000" i="1">
                              <a:solidFill>
                                <a:srgbClr val="FF0000"/>
                              </a:solidFill>
                              <a:latin typeface="Cambria Math" panose="02040503050406030204" pitchFamily="18" charset="0"/>
                              <a:ea typeface="Cambria Math" panose="02040503050406030204" pitchFamily="18" charset="0"/>
                            </a:rPr>
                            <m:t>−1</m:t>
                          </m:r>
                        </m:sup>
                      </m:sSup>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𝑏</m:t>
                          </m:r>
                        </m:e>
                      </m:d>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392687" y="5021132"/>
                <a:ext cx="1790234" cy="307777"/>
              </a:xfrm>
              <a:prstGeom prst="rect">
                <a:avLst/>
              </a:prstGeom>
              <a:blipFill>
                <a:blip r:embed="rId6"/>
                <a:stretch>
                  <a:fillRect t="-2000" b="-38000"/>
                </a:stretch>
              </a:blipFill>
            </p:spPr>
            <p:txBody>
              <a:bodyPr/>
              <a:lstStyle/>
              <a:p>
                <a:r>
                  <a:rPr lang="en-US">
                    <a:noFill/>
                  </a:rPr>
                  <a:t> </a:t>
                </a:r>
              </a:p>
            </p:txBody>
          </p:sp>
        </mc:Fallback>
      </mc:AlternateContent>
      <p:sp>
        <p:nvSpPr>
          <p:cNvPr id="21" name="TextBox 20"/>
          <p:cNvSpPr txBox="1"/>
          <p:nvPr/>
        </p:nvSpPr>
        <p:spPr>
          <a:xfrm>
            <a:off x="7726719" y="4964668"/>
            <a:ext cx="559769" cy="369332"/>
          </a:xfrm>
          <a:prstGeom prst="rect">
            <a:avLst/>
          </a:prstGeom>
          <a:noFill/>
        </p:spPr>
        <p:txBody>
          <a:bodyPr wrap="none" rtlCol="0">
            <a:spAutoFit/>
          </a:bodyPr>
          <a:lstStyle/>
          <a:p>
            <a:r>
              <a:rPr lang="en-US" dirty="0"/>
              <a:t>(28)</a:t>
            </a:r>
          </a:p>
        </p:txBody>
      </p:sp>
    </p:spTree>
    <p:extLst>
      <p:ext uri="{BB962C8B-B14F-4D97-AF65-F5344CB8AC3E}">
        <p14:creationId xmlns:p14="http://schemas.microsoft.com/office/powerpoint/2010/main" val="397197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2085793" y="1604288"/>
                <a:ext cx="5239896" cy="920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i="1">
                              <a:latin typeface="Cambria Math" panose="02040503050406030204" pitchFamily="18" charset="0"/>
                            </a:rPr>
                            <m:t>𝑚</m:t>
                          </m:r>
                        </m:sub>
                      </m:sSub>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1</m:t>
                                </m:r>
                              </m:e>
                              <m:e>
                                <m:r>
                                  <a:rPr lang="en-US" sz="1800" i="1" smtClean="0">
                                    <a:latin typeface="Cambria Math" panose="02040503050406030204" pitchFamily="18" charset="0"/>
                                  </a:rPr>
                                  <m:t>−</m:t>
                                </m:r>
                                <m:r>
                                  <a:rPr lang="en-US" sz="1800" b="0" i="1" smtClean="0">
                                    <a:latin typeface="Cambria Math" panose="02040503050406030204" pitchFamily="18" charset="0"/>
                                  </a:rPr>
                                  <m:t>1</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b="0" i="1" smtClean="0">
                                    <a:latin typeface="Cambria Math" panose="02040503050406030204" pitchFamily="18" charset="0"/>
                                  </a:rPr>
                                  <m:t>1</m:t>
                                </m:r>
                              </m:e>
                              <m:e>
                                <m:r>
                                  <a:rPr lang="en-US" sz="1800" i="1" smtClean="0">
                                    <a:latin typeface="Cambria Math" panose="02040503050406030204" pitchFamily="18" charset="0"/>
                                  </a:rPr>
                                  <m:t>−</m:t>
                                </m:r>
                                <m:r>
                                  <a:rPr lang="en-US" sz="1800" b="0" i="1" smtClean="0">
                                    <a:latin typeface="Cambria Math" panose="02040503050406030204" pitchFamily="18" charset="0"/>
                                  </a:rPr>
                                  <m:t>1</m:t>
                                </m:r>
                              </m:e>
                            </m:mr>
                            <m:mr>
                              <m:e>
                                <m:r>
                                  <a:rPr lang="en-US" sz="1800" i="1" smtClean="0">
                                    <a:latin typeface="Cambria Math" panose="02040503050406030204" pitchFamily="18" charset="0"/>
                                  </a:rPr>
                                  <m:t>−</m:t>
                                </m:r>
                                <m:r>
                                  <a:rPr lang="en-US" sz="1800" b="0" i="1" smtClean="0">
                                    <a:latin typeface="Cambria Math" panose="02040503050406030204" pitchFamily="18" charset="0"/>
                                  </a:rPr>
                                  <m:t>1</m:t>
                                </m:r>
                              </m:e>
                              <m:e>
                                <m:r>
                                  <a:rPr lang="en-US" sz="1800" i="1" smtClean="0">
                                    <a:latin typeface="Cambria Math" panose="02040503050406030204" pitchFamily="18" charset="0"/>
                                  </a:rPr>
                                  <m:t>0</m:t>
                                </m:r>
                              </m:e>
                              <m:e>
                                <m:r>
                                  <a:rPr lang="en-US" sz="1800" b="0" i="1" smtClean="0">
                                    <a:latin typeface="Cambria Math" panose="02040503050406030204" pitchFamily="18" charset="0"/>
                                  </a:rPr>
                                  <m:t>1</m:t>
                                </m:r>
                              </m:e>
                            </m:mr>
                          </m:m>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𝑐𝑔</m:t>
                                      </m:r>
                                    </m:sub>
                                  </m:sSub>
                                </m:e>
                              </m:eqArr>
                            </m:e>
                          </m:d>
                        </m:e>
                        <m:sub>
                          <m:r>
                            <a:rPr lang="en-US" sz="1800" i="1">
                              <a:latin typeface="Cambria Math" panose="02040503050406030204" pitchFamily="18" charset="0"/>
                            </a:rPr>
                            <m:t>𝑚</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b="0" i="1" smtClean="0">
                              <a:latin typeface="Cambria Math" panose="02040503050406030204" pitchFamily="18" charset="0"/>
                            </a:rPr>
                            <m:t>𝐷</m:t>
                          </m:r>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𝐿𝐺</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i="1">
                              <a:latin typeface="Cambria Math" panose="02040503050406030204" pitchFamily="18" charset="0"/>
                            </a:rPr>
                            <m:t>𝑚</m:t>
                          </m:r>
                        </m:sub>
                      </m:sSub>
                    </m:oMath>
                  </m:oMathPara>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2085793" y="1604288"/>
                <a:ext cx="5239896" cy="920701"/>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8489639" y="1878429"/>
            <a:ext cx="559769" cy="369332"/>
          </a:xfrm>
          <a:prstGeom prst="rect">
            <a:avLst/>
          </a:prstGeom>
          <a:noFill/>
        </p:spPr>
        <p:txBody>
          <a:bodyPr wrap="none" rtlCol="0">
            <a:spAutoFit/>
          </a:bodyPr>
          <a:lstStyle/>
          <a:p>
            <a:r>
              <a:rPr lang="en-US" dirty="0"/>
              <a:t>(29)</a:t>
            </a:r>
          </a:p>
        </p:txBody>
      </p:sp>
      <p:sp>
        <p:nvSpPr>
          <p:cNvPr id="9" name="Rectangle 8"/>
          <p:cNvSpPr/>
          <p:nvPr/>
        </p:nvSpPr>
        <p:spPr>
          <a:xfrm>
            <a:off x="76200" y="1108988"/>
            <a:ext cx="8831317" cy="369332"/>
          </a:xfrm>
          <a:prstGeom prst="rect">
            <a:avLst/>
          </a:prstGeom>
        </p:spPr>
        <p:txBody>
          <a:bodyPr wrap="square">
            <a:spAutoFit/>
          </a:bodyPr>
          <a:lstStyle/>
          <a:p>
            <a:r>
              <a:rPr lang="en-US" sz="1800" dirty="0">
                <a:solidFill>
                  <a:srgbClr val="000000"/>
                </a:solidFill>
              </a:rPr>
              <a:t>The line-to-line voltages are computed by</a:t>
            </a:r>
            <a:endParaRPr lang="en-US" sz="1800" dirty="0">
              <a:solidFill>
                <a:srgbClr val="000000"/>
              </a:solidFill>
              <a:effectLst/>
            </a:endParaRPr>
          </a:p>
        </p:txBody>
      </p:sp>
      <p:sp>
        <p:nvSpPr>
          <p:cNvPr id="10" name="Rectangle 9"/>
          <p:cNvSpPr/>
          <p:nvPr/>
        </p:nvSpPr>
        <p:spPr>
          <a:xfrm>
            <a:off x="76200" y="2506596"/>
            <a:ext cx="4572000" cy="369332"/>
          </a:xfrm>
          <a:prstGeom prst="rect">
            <a:avLst/>
          </a:prstGeom>
        </p:spPr>
        <p:txBody>
          <a:bodyPr>
            <a:spAutoFit/>
          </a:bodyPr>
          <a:lstStyle/>
          <a:p>
            <a:r>
              <a:rPr lang="en-US" sz="1800" dirty="0">
                <a:solidFill>
                  <a:srgbClr val="000000"/>
                </a:solidFill>
              </a:rPr>
              <a:t>where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3132267" y="2733769"/>
                <a:ext cx="2422265"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𝐷</m:t>
                          </m:r>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1</m:t>
                                </m:r>
                              </m:e>
                              <m:e>
                                <m:r>
                                  <a:rPr lang="en-US" sz="1800" i="1">
                                    <a:latin typeface="Cambria Math" panose="02040503050406030204" pitchFamily="18" charset="0"/>
                                  </a:rPr>
                                  <m:t>−1</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1</m:t>
                                </m:r>
                              </m:e>
                              <m:e>
                                <m:r>
                                  <a:rPr lang="en-US" sz="1800" i="1">
                                    <a:latin typeface="Cambria Math" panose="02040503050406030204" pitchFamily="18" charset="0"/>
                                  </a:rPr>
                                  <m:t>−1</m:t>
                                </m:r>
                              </m:e>
                            </m:mr>
                            <m:mr>
                              <m:e>
                                <m:r>
                                  <a:rPr lang="en-US" sz="1800" i="1">
                                    <a:latin typeface="Cambria Math" panose="02040503050406030204" pitchFamily="18" charset="0"/>
                                  </a:rPr>
                                  <m:t>−1</m:t>
                                </m:r>
                              </m:e>
                              <m:e>
                                <m:r>
                                  <a:rPr lang="en-US" sz="1800" i="1">
                                    <a:latin typeface="Cambria Math" panose="02040503050406030204" pitchFamily="18" charset="0"/>
                                  </a:rPr>
                                  <m:t>0</m:t>
                                </m:r>
                              </m:e>
                              <m:e>
                                <m:r>
                                  <a:rPr lang="en-US" sz="1800" i="1">
                                    <a:latin typeface="Cambria Math" panose="02040503050406030204" pitchFamily="18" charset="0"/>
                                  </a:rPr>
                                  <m:t>1</m:t>
                                </m:r>
                              </m:e>
                            </m:mr>
                          </m:m>
                        </m:e>
                      </m:d>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3132267" y="2733769"/>
                <a:ext cx="2422265" cy="824906"/>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8483023" y="2937483"/>
            <a:ext cx="559769" cy="369332"/>
          </a:xfrm>
          <a:prstGeom prst="rect">
            <a:avLst/>
          </a:prstGeom>
          <a:noFill/>
        </p:spPr>
        <p:txBody>
          <a:bodyPr wrap="none" rtlCol="0">
            <a:spAutoFit/>
          </a:bodyPr>
          <a:lstStyle/>
          <a:p>
            <a:r>
              <a:rPr lang="en-US" dirty="0"/>
              <a:t>(30)</a:t>
            </a:r>
          </a:p>
        </p:txBody>
      </p:sp>
      <p:sp>
        <p:nvSpPr>
          <p:cNvPr id="13" name="Rectangle 12"/>
          <p:cNvSpPr/>
          <p:nvPr/>
        </p:nvSpPr>
        <p:spPr>
          <a:xfrm>
            <a:off x="98582" y="3549585"/>
            <a:ext cx="8950826" cy="1477328"/>
          </a:xfrm>
          <a:prstGeom prst="rect">
            <a:avLst/>
          </a:prstGeom>
        </p:spPr>
        <p:txBody>
          <a:bodyPr wrap="square">
            <a:spAutoFit/>
          </a:bodyPr>
          <a:lstStyle/>
          <a:p>
            <a:pPr algn="just"/>
            <a:r>
              <a:rPr lang="en-US" sz="1800" dirty="0">
                <a:solidFill>
                  <a:srgbClr val="000000"/>
                </a:solidFill>
              </a:rPr>
              <a:t>Because the mutual coupling between phases on the line segments is not equal, there will be different values of voltage drop on each of the three phases. As a result the voltages on a distribution feeder become unbalanced even when the loads are balanced. A common method of describing the degree of unbalance is to use the National Electrical Manufactures Association (NEMA) definition of voltage unbalance as given in Equation (31) [2].</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1574264" y="5031136"/>
                <a:ext cx="5933868" cy="635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𝑢𝑛𝑏𝑎𝑙𝑎𝑛𝑐𝑒</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𝑀𝑎𝑥𝑖𝑚𝑢𝑚</m:t>
                              </m:r>
                              <m:r>
                                <a:rPr lang="en-US" sz="1800" b="0" i="1" smtClean="0">
                                  <a:latin typeface="Cambria Math" panose="02040503050406030204" pitchFamily="18" charset="0"/>
                                </a:rPr>
                                <m:t> </m:t>
                              </m:r>
                              <m:r>
                                <a:rPr lang="en-US" sz="1800" b="0" i="1" smtClean="0">
                                  <a:latin typeface="Cambria Math" panose="02040503050406030204" pitchFamily="18" charset="0"/>
                                </a:rPr>
                                <m:t>𝐷𝑒𝑣𝑖𝑎𝑡𝑖𝑜𝑛</m:t>
                              </m:r>
                              <m:r>
                                <a:rPr lang="en-US" sz="1800" b="0" i="1" smtClean="0">
                                  <a:latin typeface="Cambria Math" panose="02040503050406030204" pitchFamily="18" charset="0"/>
                                </a:rPr>
                                <m:t> </m:t>
                              </m:r>
                              <m:r>
                                <a:rPr lang="en-US" sz="1800" b="0" i="1" smtClean="0">
                                  <a:latin typeface="Cambria Math" panose="02040503050406030204" pitchFamily="18" charset="0"/>
                                </a:rPr>
                                <m:t>𝑓𝑟𝑜𝑚</m:t>
                              </m:r>
                              <m:r>
                                <a:rPr lang="en-US" sz="1800" b="0" i="1" smtClean="0">
                                  <a:latin typeface="Cambria Math" panose="02040503050406030204" pitchFamily="18" charset="0"/>
                                </a:rPr>
                                <m:t> </m:t>
                              </m:r>
                              <m:r>
                                <a:rPr lang="en-US" sz="1800" b="0" i="1" smtClean="0">
                                  <a:latin typeface="Cambria Math" panose="02040503050406030204" pitchFamily="18" charset="0"/>
                                </a:rPr>
                                <m:t>𝐴𝑣𝑒𝑟𝑎𝑔𝑒</m:t>
                              </m:r>
                            </m:e>
                          </m:d>
                        </m:num>
                        <m:den>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𝑎𝑣𝑒𝑟𝑎𝑔𝑒</m:t>
                                  </m:r>
                                </m:sub>
                              </m:sSub>
                            </m:e>
                          </m:d>
                        </m:den>
                      </m:f>
                      <m:r>
                        <a:rPr lang="en-US" sz="1800" b="0" i="1" smtClean="0">
                          <a:latin typeface="Cambria Math" panose="02040503050406030204" pitchFamily="18" charset="0"/>
                          <a:ea typeface="Cambria Math" panose="02040503050406030204" pitchFamily="18" charset="0"/>
                        </a:rPr>
                        <m:t>∙100%</m:t>
                      </m:r>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574264" y="5031136"/>
                <a:ext cx="5933868" cy="635687"/>
              </a:xfrm>
              <a:prstGeom prst="rect">
                <a:avLst/>
              </a:prstGeom>
              <a:blipFill>
                <a:blip r:embed="rId4"/>
                <a:stretch>
                  <a:fillRect/>
                </a:stretch>
              </a:blipFill>
            </p:spPr>
            <p:txBody>
              <a:bodyPr/>
              <a:lstStyle/>
              <a:p>
                <a:r>
                  <a:rPr lang="en-US">
                    <a:noFill/>
                  </a:rPr>
                  <a:t> </a:t>
                </a:r>
              </a:p>
            </p:txBody>
          </p:sp>
        </mc:Fallback>
      </mc:AlternateContent>
      <p:sp>
        <p:nvSpPr>
          <p:cNvPr id="15" name="Rectangle 14"/>
          <p:cNvSpPr/>
          <p:nvPr/>
        </p:nvSpPr>
        <p:spPr>
          <a:xfrm>
            <a:off x="21077" y="5730896"/>
            <a:ext cx="9028331" cy="307777"/>
          </a:xfrm>
          <a:prstGeom prst="rect">
            <a:avLst/>
          </a:prstGeom>
        </p:spPr>
        <p:txBody>
          <a:bodyPr wrap="square">
            <a:spAutoFit/>
          </a:bodyPr>
          <a:lstStyle/>
          <a:p>
            <a:r>
              <a:rPr lang="en-US" sz="1400" dirty="0">
                <a:solidFill>
                  <a:srgbClr val="000000"/>
                </a:solidFill>
              </a:rPr>
              <a:t>[2] </a:t>
            </a:r>
            <a:r>
              <a:rPr lang="en-US" sz="1400" dirty="0"/>
              <a:t>ANSI/NEMA Standard Publication No. MG1-1978, National Electrical Manufactures Association, Washington, DC.</a:t>
            </a:r>
          </a:p>
        </p:txBody>
      </p:sp>
    </p:spTree>
    <p:extLst>
      <p:ext uri="{BB962C8B-B14F-4D97-AF65-F5344CB8AC3E}">
        <p14:creationId xmlns:p14="http://schemas.microsoft.com/office/powerpoint/2010/main" val="55848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1</a:t>
            </a:r>
            <a:endParaRPr lang="en-US" sz="3200" dirty="0"/>
          </a:p>
        </p:txBody>
      </p:sp>
      <p:sp>
        <p:nvSpPr>
          <p:cNvPr id="7" name="Rectangle 6"/>
          <p:cNvSpPr/>
          <p:nvPr/>
        </p:nvSpPr>
        <p:spPr>
          <a:xfrm>
            <a:off x="76200" y="1295400"/>
            <a:ext cx="8915400" cy="3970318"/>
          </a:xfrm>
          <a:prstGeom prst="rect">
            <a:avLst/>
          </a:prstGeom>
        </p:spPr>
        <p:txBody>
          <a:bodyPr wrap="square">
            <a:spAutoFit/>
          </a:bodyPr>
          <a:lstStyle/>
          <a:p>
            <a:pPr algn="just"/>
            <a:r>
              <a:rPr lang="en-US" sz="2800" dirty="0">
                <a:solidFill>
                  <a:srgbClr val="000000"/>
                </a:solidFill>
              </a:rPr>
              <a:t>A balanced three-phase load of 6000 kVA, 12.47 kV, 0.9 lagging power factor is being served at node </a:t>
            </a:r>
            <a:r>
              <a:rPr lang="en-US" sz="2800" b="1" i="1" dirty="0">
                <a:solidFill>
                  <a:srgbClr val="000000"/>
                </a:solidFill>
              </a:rPr>
              <a:t>m</a:t>
            </a:r>
            <a:r>
              <a:rPr lang="en-US" sz="2800" dirty="0">
                <a:solidFill>
                  <a:srgbClr val="000000"/>
                </a:solidFill>
              </a:rPr>
              <a:t> of a 10,000 </a:t>
            </a:r>
            <a:r>
              <a:rPr lang="en-US" sz="2800" dirty="0" err="1">
                <a:solidFill>
                  <a:srgbClr val="000000"/>
                </a:solidFill>
              </a:rPr>
              <a:t>ft</a:t>
            </a:r>
            <a:r>
              <a:rPr lang="en-US" sz="2800" dirty="0">
                <a:solidFill>
                  <a:srgbClr val="000000"/>
                </a:solidFill>
              </a:rPr>
              <a:t> three-phase line segment. The load voltages are rated and balanced 12.47 kV. The configuration and conductors of the line segment are those of Example 4.1. Determine the generalized line constant matrices [</a:t>
            </a:r>
            <a:r>
              <a:rPr lang="en-US" sz="2800" i="1" dirty="0">
                <a:solidFill>
                  <a:srgbClr val="000000"/>
                </a:solidFill>
              </a:rPr>
              <a:t>a</a:t>
            </a:r>
            <a:r>
              <a:rPr lang="en-US" sz="2800" dirty="0">
                <a:solidFill>
                  <a:srgbClr val="000000"/>
                </a:solidFill>
              </a:rPr>
              <a:t>], [</a:t>
            </a:r>
            <a:r>
              <a:rPr lang="en-US" sz="2800" i="1" dirty="0">
                <a:solidFill>
                  <a:srgbClr val="000000"/>
                </a:solidFill>
              </a:rPr>
              <a:t>b</a:t>
            </a:r>
            <a:r>
              <a:rPr lang="en-US" sz="2800" dirty="0">
                <a:solidFill>
                  <a:srgbClr val="000000"/>
                </a:solidFill>
              </a:rPr>
              <a:t>], [</a:t>
            </a:r>
            <a:r>
              <a:rPr lang="en-US" sz="2800" i="1" dirty="0">
                <a:solidFill>
                  <a:srgbClr val="000000"/>
                </a:solidFill>
              </a:rPr>
              <a:t>c</a:t>
            </a:r>
            <a:r>
              <a:rPr lang="en-US" sz="2800" dirty="0">
                <a:solidFill>
                  <a:srgbClr val="000000"/>
                </a:solidFill>
              </a:rPr>
              <a:t>], [</a:t>
            </a:r>
            <a:r>
              <a:rPr lang="en-US" sz="2800" i="1" dirty="0">
                <a:solidFill>
                  <a:srgbClr val="000000"/>
                </a:solidFill>
              </a:rPr>
              <a:t>d</a:t>
            </a:r>
            <a:r>
              <a:rPr lang="en-US" sz="2800" dirty="0">
                <a:solidFill>
                  <a:srgbClr val="000000"/>
                </a:solidFill>
              </a:rPr>
              <a:t>], [</a:t>
            </a:r>
            <a:r>
              <a:rPr lang="en-US" sz="2800" i="1" dirty="0">
                <a:solidFill>
                  <a:srgbClr val="000000"/>
                </a:solidFill>
              </a:rPr>
              <a:t>A</a:t>
            </a:r>
            <a:r>
              <a:rPr lang="en-US" sz="2800" dirty="0">
                <a:solidFill>
                  <a:srgbClr val="000000"/>
                </a:solidFill>
              </a:rPr>
              <a:t>], and [</a:t>
            </a:r>
            <a:r>
              <a:rPr lang="en-US" sz="2800" i="1" dirty="0">
                <a:solidFill>
                  <a:srgbClr val="000000"/>
                </a:solidFill>
              </a:rPr>
              <a:t>B</a:t>
            </a:r>
            <a:r>
              <a:rPr lang="en-US" sz="2800" dirty="0">
                <a:solidFill>
                  <a:srgbClr val="000000"/>
                </a:solidFill>
              </a:rPr>
              <a:t>]. Using the generalized matrices determine the line-to-ground voltages and line currents at the source end (node </a:t>
            </a:r>
            <a:r>
              <a:rPr lang="en-US" sz="2800" b="1" i="1" dirty="0">
                <a:solidFill>
                  <a:srgbClr val="000000"/>
                </a:solidFill>
              </a:rPr>
              <a:t>n</a:t>
            </a:r>
            <a:r>
              <a:rPr lang="en-US" sz="2800" dirty="0">
                <a:solidFill>
                  <a:srgbClr val="000000"/>
                </a:solidFill>
              </a:rPr>
              <a:t>) of the line segment.</a:t>
            </a:r>
            <a:endParaRPr lang="en-US" sz="2800" dirty="0">
              <a:solidFill>
                <a:srgbClr val="000000"/>
              </a:solidFill>
              <a:effectLst/>
            </a:endParaRPr>
          </a:p>
        </p:txBody>
      </p:sp>
    </p:spTree>
    <p:extLst>
      <p:ext uri="{BB962C8B-B14F-4D97-AF65-F5344CB8AC3E}">
        <p14:creationId xmlns:p14="http://schemas.microsoft.com/office/powerpoint/2010/main" val="352829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p:sp>
        <p:nvSpPr>
          <p:cNvPr id="7" name="Rectangle 6"/>
          <p:cNvSpPr/>
          <p:nvPr/>
        </p:nvSpPr>
        <p:spPr>
          <a:xfrm>
            <a:off x="273660" y="985877"/>
            <a:ext cx="8865476" cy="646331"/>
          </a:xfrm>
          <a:prstGeom prst="rect">
            <a:avLst/>
          </a:prstGeom>
        </p:spPr>
        <p:txBody>
          <a:bodyPr wrap="square">
            <a:spAutoFit/>
          </a:bodyPr>
          <a:lstStyle/>
          <a:p>
            <a:r>
              <a:rPr lang="en-US" sz="1800" b="1" dirty="0">
                <a:solidFill>
                  <a:srgbClr val="000000"/>
                </a:solidFill>
              </a:rPr>
              <a:t>Solution</a:t>
            </a:r>
            <a:endParaRPr lang="en-US" sz="1800" dirty="0">
              <a:solidFill>
                <a:srgbClr val="000000"/>
              </a:solidFill>
            </a:endParaRPr>
          </a:p>
          <a:p>
            <a:r>
              <a:rPr lang="en-US" sz="1800" dirty="0">
                <a:solidFill>
                  <a:srgbClr val="000000"/>
                </a:solidFill>
              </a:rPr>
              <a:t>The phase impedance matrix and the shunt admittance matrix for the line segment are</a:t>
            </a:r>
          </a:p>
        </p:txBody>
      </p:sp>
      <mc:AlternateContent xmlns:mc="http://schemas.openxmlformats.org/markup-compatibility/2006">
        <mc:Choice xmlns:a14="http://schemas.microsoft.com/office/drawing/2010/main" Requires="a14">
          <p:sp>
            <p:nvSpPr>
              <p:cNvPr id="8" name="TextBox 7"/>
              <p:cNvSpPr txBox="1"/>
              <p:nvPr/>
            </p:nvSpPr>
            <p:spPr>
              <a:xfrm>
                <a:off x="779498" y="1673572"/>
                <a:ext cx="7695633" cy="880369"/>
              </a:xfrm>
              <a:prstGeom prst="rect">
                <a:avLst/>
              </a:prstGeom>
              <a:noFill/>
            </p:spPr>
            <p:txBody>
              <a:bodyPr wrap="none" lIns="0" tIns="0" rIns="0" bIns="0" rtlCol="0">
                <a:spAutoFit/>
              </a:bodyPr>
              <a:lstStyle/>
              <a:p>
                <a14:m>
                  <m:oMath xmlns:m="http://schemas.openxmlformats.org/officeDocument/2006/math">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𝑎𝑏𝑐</m:t>
                        </m:r>
                      </m:sub>
                    </m:sSub>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0.4576+</m:t>
                              </m:r>
                              <m:r>
                                <a:rPr lang="en-US" sz="1800" b="0" i="1" smtClean="0">
                                  <a:latin typeface="Cambria Math" panose="02040503050406030204" pitchFamily="18" charset="0"/>
                                </a:rPr>
                                <m:t>𝑗</m:t>
                              </m:r>
                              <m:r>
                                <a:rPr lang="en-US" sz="1800" b="0" i="1" smtClean="0">
                                  <a:latin typeface="Cambria Math" panose="02040503050406030204" pitchFamily="18" charset="0"/>
                                </a:rPr>
                                <m:t>1.0780</m:t>
                              </m:r>
                            </m:e>
                            <m:e>
                              <m:r>
                                <a:rPr lang="en-US" sz="1800" i="1">
                                  <a:latin typeface="Cambria Math" panose="02040503050406030204" pitchFamily="18" charset="0"/>
                                </a:rPr>
                                <m:t>0.</m:t>
                              </m:r>
                              <m:r>
                                <a:rPr lang="en-US" sz="1800" b="0" i="1" smtClean="0">
                                  <a:latin typeface="Cambria Math" panose="02040503050406030204" pitchFamily="18" charset="0"/>
                                </a:rPr>
                                <m:t>1560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5017</m:t>
                              </m:r>
                            </m:e>
                            <m:e>
                              <m:r>
                                <a:rPr lang="en-US" sz="1800" i="1">
                                  <a:latin typeface="Cambria Math" panose="02040503050406030204" pitchFamily="18" charset="0"/>
                                </a:rPr>
                                <m:t>0.</m:t>
                              </m:r>
                              <m:r>
                                <a:rPr lang="en-US" sz="1800" b="0" i="1" smtClean="0">
                                  <a:latin typeface="Cambria Math" panose="02040503050406030204" pitchFamily="18" charset="0"/>
                                </a:rPr>
                                <m:t>1535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3849</m:t>
                              </m:r>
                            </m:e>
                          </m:mr>
                          <m:mr>
                            <m:e>
                              <m:r>
                                <a:rPr lang="en-US" sz="1800" i="1">
                                  <a:latin typeface="Cambria Math" panose="02040503050406030204" pitchFamily="18" charset="0"/>
                                </a:rPr>
                                <m:t>0.</m:t>
                              </m:r>
                              <m:r>
                                <a:rPr lang="en-US" sz="1800" b="0" i="1" smtClean="0">
                                  <a:latin typeface="Cambria Math" panose="02040503050406030204" pitchFamily="18" charset="0"/>
                                </a:rPr>
                                <m:t>1560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0.5017</m:t>
                              </m:r>
                            </m:e>
                            <m:e>
                              <m:r>
                                <a:rPr lang="en-US" sz="1800" b="0" i="1" smtClean="0">
                                  <a:latin typeface="Cambria Math" panose="02040503050406030204" pitchFamily="18" charset="0"/>
                                </a:rPr>
                                <m:t>0.4666</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1.0482</m:t>
                              </m:r>
                            </m:e>
                            <m:e>
                              <m:r>
                                <a:rPr lang="en-US" sz="1800" i="1">
                                  <a:latin typeface="Cambria Math" panose="02040503050406030204" pitchFamily="18" charset="0"/>
                                </a:rPr>
                                <m:t>0.</m:t>
                              </m:r>
                              <m:r>
                                <a:rPr lang="en-US" sz="1800" b="0" i="1" smtClean="0">
                                  <a:latin typeface="Cambria Math" panose="02040503050406030204" pitchFamily="18" charset="0"/>
                                </a:rPr>
                                <m:t>1580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0.4236</m:t>
                              </m:r>
                            </m:e>
                          </m:mr>
                          <m:mr>
                            <m:e>
                              <m:r>
                                <a:rPr lang="en-US" sz="1800" i="1">
                                  <a:latin typeface="Cambria Math" panose="02040503050406030204" pitchFamily="18" charset="0"/>
                                </a:rPr>
                                <m:t>0.</m:t>
                              </m:r>
                              <m:r>
                                <a:rPr lang="en-US" sz="1800" b="0" i="1" smtClean="0">
                                  <a:latin typeface="Cambria Math" panose="02040503050406030204" pitchFamily="18" charset="0"/>
                                </a:rPr>
                                <m:t>1535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0.3849</m:t>
                              </m:r>
                            </m:e>
                            <m:e>
                              <m:r>
                                <a:rPr lang="en-US" sz="1800" i="1">
                                  <a:latin typeface="Cambria Math" panose="02040503050406030204" pitchFamily="18" charset="0"/>
                                </a:rPr>
                                <m:t>0.</m:t>
                              </m:r>
                              <m:r>
                                <a:rPr lang="en-US" sz="1800" b="0" i="1" smtClean="0">
                                  <a:latin typeface="Cambria Math" panose="02040503050406030204" pitchFamily="18" charset="0"/>
                                </a:rPr>
                                <m:t>1580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4236</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4</m:t>
                              </m:r>
                              <m:r>
                                <a:rPr lang="en-US" sz="1800" b="0" i="1" smtClean="0">
                                  <a:latin typeface="Cambria Math" panose="02040503050406030204" pitchFamily="18" charset="0"/>
                                </a:rPr>
                                <m:t>615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0651</m:t>
                              </m:r>
                            </m:e>
                          </m:mr>
                        </m:m>
                      </m:e>
                    </m:d>
                  </m:oMath>
                </a14:m>
                <a:r>
                  <a:rPr lang="en-US" sz="1800" dirty="0"/>
                  <a:t> </a:t>
                </a:r>
                <a14:m>
                  <m:oMath xmlns:m="http://schemas.openxmlformats.org/officeDocument/2006/math">
                    <m:f>
                      <m:fPr>
                        <m:type m:val="lin"/>
                        <m:ctrlPr>
                          <a:rPr lang="en-US" sz="1800" i="1">
                            <a:latin typeface="Cambria Math" panose="02040503050406030204" pitchFamily="18" charset="0"/>
                          </a:rPr>
                        </m:ctrlPr>
                      </m:fPr>
                      <m:num>
                        <m:r>
                          <m:rPr>
                            <m:sty m:val="p"/>
                          </m:rPr>
                          <a:rPr lang="el-GR" sz="1800" i="1">
                            <a:latin typeface="Cambria Math" panose="02040503050406030204" pitchFamily="18" charset="0"/>
                            <a:ea typeface="Cambria Math" panose="02040503050406030204" pitchFamily="18" charset="0"/>
                          </a:rPr>
                          <m:t>Ω</m:t>
                        </m:r>
                      </m:num>
                      <m:den>
                        <m:r>
                          <a:rPr lang="en-US" sz="1800" i="1">
                            <a:latin typeface="Cambria Math" panose="02040503050406030204" pitchFamily="18" charset="0"/>
                          </a:rPr>
                          <m:t>𝑚𝑖𝑙𝑒</m:t>
                        </m:r>
                      </m:den>
                    </m:f>
                  </m:oMath>
                </a14:m>
                <a:endParaRPr lang="en-US" sz="1800" dirty="0"/>
              </a:p>
            </p:txBody>
          </p:sp>
        </mc:Choice>
        <mc:Fallback>
          <p:sp>
            <p:nvSpPr>
              <p:cNvPr id="8" name="TextBox 7"/>
              <p:cNvSpPr txBox="1">
                <a:spLocks noRot="1" noChangeAspect="1" noMove="1" noResize="1" noEditPoints="1" noAdjustHandles="1" noChangeArrowheads="1" noChangeShapeType="1" noTextEdit="1"/>
              </p:cNvSpPr>
              <p:nvPr/>
            </p:nvSpPr>
            <p:spPr>
              <a:xfrm>
                <a:off x="779498" y="1673572"/>
                <a:ext cx="7695633" cy="880369"/>
              </a:xfrm>
              <a:prstGeom prst="rect">
                <a:avLst/>
              </a:prstGeom>
              <a:blipFill>
                <a:blip r:embed="rId2"/>
                <a:stretch>
                  <a:fillRect l="-1318" t="-20290" b="-4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68988" y="2578630"/>
                <a:ext cx="7592015" cy="880369"/>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𝑎𝑏𝑐</m:t>
                            </m:r>
                          </m:sub>
                        </m:sSub>
                      </m:e>
                    </m:d>
                    <m:r>
                      <a:rPr lang="en-US" sz="1800" i="1">
                        <a:latin typeface="Cambria Math" panose="02040503050406030204" pitchFamily="18" charset="0"/>
                      </a:rPr>
                      <m:t>=</m:t>
                    </m:r>
                    <m:r>
                      <a:rPr lang="en-US" sz="1800" b="0" i="1" smtClean="0">
                        <a:latin typeface="Cambria Math" panose="02040503050406030204" pitchFamily="18" charset="0"/>
                      </a:rPr>
                      <m:t>𝑗</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376.9911</m:t>
                    </m:r>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𝐶</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𝑗</m:t>
                              </m:r>
                              <m:r>
                                <a:rPr lang="en-US" sz="1800" b="0" i="1" smtClean="0">
                                  <a:latin typeface="Cambria Math" panose="02040503050406030204" pitchFamily="18" charset="0"/>
                                </a:rPr>
                                <m:t>5.6711</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1.8362</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7033</m:t>
                              </m:r>
                            </m:e>
                          </m:mr>
                          <m:mr>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1.8362</m:t>
                              </m:r>
                            </m:e>
                            <m:e>
                              <m:r>
                                <a:rPr lang="en-US" sz="1800" i="1">
                                  <a:latin typeface="Cambria Math" panose="02040503050406030204" pitchFamily="18" charset="0"/>
                                </a:rPr>
                                <m:t>𝑗</m:t>
                              </m:r>
                              <m:r>
                                <a:rPr lang="en-US" sz="1800" b="0" i="1" smtClean="0">
                                  <a:latin typeface="Cambria Math" panose="02040503050406030204" pitchFamily="18" charset="0"/>
                                </a:rPr>
                                <m:t>5</m:t>
                              </m:r>
                              <m:r>
                                <a:rPr lang="en-US" sz="1800" i="1">
                                  <a:latin typeface="Cambria Math" panose="02040503050406030204" pitchFamily="18" charset="0"/>
                                </a:rPr>
                                <m:t>.</m:t>
                              </m:r>
                              <m:r>
                                <a:rPr lang="en-US" sz="1800" b="0" i="1" smtClean="0">
                                  <a:latin typeface="Cambria Math" panose="02040503050406030204" pitchFamily="18" charset="0"/>
                                </a:rPr>
                                <m:t>9774</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1.1690</m:t>
                              </m:r>
                            </m:e>
                          </m:mr>
                          <m:mr>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7033</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1.1690</m:t>
                              </m:r>
                            </m:e>
                            <m:e>
                              <m:r>
                                <a:rPr lang="en-US" sz="1800" i="1">
                                  <a:latin typeface="Cambria Math" panose="02040503050406030204" pitchFamily="18" charset="0"/>
                                </a:rPr>
                                <m:t>𝑗</m:t>
                              </m:r>
                              <m:r>
                                <a:rPr lang="en-US" sz="1800" b="0" i="1" smtClean="0">
                                  <a:latin typeface="Cambria Math" panose="02040503050406030204" pitchFamily="18" charset="0"/>
                                </a:rPr>
                                <m:t>5</m:t>
                              </m:r>
                              <m:r>
                                <a:rPr lang="en-US" sz="1800" i="1">
                                  <a:latin typeface="Cambria Math" panose="02040503050406030204" pitchFamily="18" charset="0"/>
                                </a:rPr>
                                <m:t>.</m:t>
                              </m:r>
                              <m:r>
                                <a:rPr lang="en-US" sz="1800" b="0" i="1" smtClean="0">
                                  <a:latin typeface="Cambria Math" panose="02040503050406030204" pitchFamily="18" charset="0"/>
                                </a:rPr>
                                <m:t>3911</m:t>
                              </m:r>
                            </m:e>
                          </m:mr>
                        </m:m>
                      </m:e>
                    </m:d>
                  </m:oMath>
                </a14:m>
                <a:r>
                  <a:rPr lang="en-US" sz="1800" dirty="0"/>
                  <a:t> </a:t>
                </a:r>
                <a14:m>
                  <m:oMath xmlns:m="http://schemas.openxmlformats.org/officeDocument/2006/math">
                    <m:f>
                      <m:fPr>
                        <m:type m:val="lin"/>
                        <m:ctrlPr>
                          <a:rPr lang="en-US" sz="1800" i="1">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𝜇</m:t>
                        </m:r>
                        <m:r>
                          <a:rPr lang="en-US" sz="1800" b="0" i="1" smtClean="0">
                            <a:latin typeface="Cambria Math" panose="02040503050406030204" pitchFamily="18" charset="0"/>
                            <a:ea typeface="Cambria Math" panose="02040503050406030204" pitchFamily="18" charset="0"/>
                          </a:rPr>
                          <m:t>𝑆</m:t>
                        </m:r>
                      </m:num>
                      <m:den>
                        <m:r>
                          <a:rPr lang="en-US" sz="1800" i="1">
                            <a:latin typeface="Cambria Math" panose="02040503050406030204" pitchFamily="18" charset="0"/>
                          </a:rPr>
                          <m:t>𝑚𝑖𝑙𝑒</m:t>
                        </m:r>
                      </m:den>
                    </m:f>
                  </m:oMath>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768988" y="2578630"/>
                <a:ext cx="7592015" cy="880369"/>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273660" y="3479936"/>
            <a:ext cx="8991600" cy="646331"/>
          </a:xfrm>
          <a:prstGeom prst="rect">
            <a:avLst/>
          </a:prstGeom>
        </p:spPr>
        <p:txBody>
          <a:bodyPr wrap="square">
            <a:spAutoFit/>
          </a:bodyPr>
          <a:lstStyle/>
          <a:p>
            <a:r>
              <a:rPr lang="en-US" sz="1800" dirty="0">
                <a:solidFill>
                  <a:srgbClr val="000000"/>
                </a:solidFill>
              </a:rPr>
              <a:t>For the 10,000 </a:t>
            </a:r>
            <a:r>
              <a:rPr lang="en-US" sz="1800" dirty="0" err="1">
                <a:solidFill>
                  <a:srgbClr val="000000"/>
                </a:solidFill>
              </a:rPr>
              <a:t>ft</a:t>
            </a:r>
            <a:r>
              <a:rPr lang="en-US" sz="1800" dirty="0">
                <a:solidFill>
                  <a:srgbClr val="000000"/>
                </a:solidFill>
              </a:rPr>
              <a:t> line segment, the total phase impedance matrix and shunt admittance matrix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810638" y="4090313"/>
                <a:ext cx="706552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𝑎𝑏𝑐</m:t>
                          </m:r>
                        </m:sub>
                      </m:sSub>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0.8667+</m:t>
                                </m:r>
                                <m:r>
                                  <a:rPr lang="en-US" sz="1800" b="0" i="1" smtClean="0">
                                    <a:latin typeface="Cambria Math" panose="02040503050406030204" pitchFamily="18" charset="0"/>
                                  </a:rPr>
                                  <m:t>𝑗</m:t>
                                </m:r>
                                <m:r>
                                  <a:rPr lang="en-US" sz="1800" b="0" i="1" smtClean="0">
                                    <a:latin typeface="Cambria Math" panose="02040503050406030204" pitchFamily="18" charset="0"/>
                                  </a:rPr>
                                  <m:t>2.0417</m:t>
                                </m:r>
                              </m:e>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9502</m:t>
                                </m:r>
                              </m:e>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7290</m:t>
                                </m:r>
                              </m:e>
                            </m:mr>
                            <m:mr>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0.9502</m:t>
                                </m:r>
                              </m:e>
                              <m:e>
                                <m:r>
                                  <a:rPr lang="en-US" sz="1800" b="0" i="1" smtClean="0">
                                    <a:latin typeface="Cambria Math" panose="02040503050406030204" pitchFamily="18" charset="0"/>
                                  </a:rPr>
                                  <m:t>0.8837</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1.9852</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0.8023</m:t>
                                </m:r>
                              </m:e>
                            </m:mr>
                            <m:mr>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0.7290</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8023</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8</m:t>
                                </m:r>
                                <m:r>
                                  <a:rPr lang="en-US" sz="1800" b="0" i="1" smtClean="0">
                                    <a:latin typeface="Cambria Math" panose="02040503050406030204" pitchFamily="18" charset="0"/>
                                  </a:rPr>
                                  <m:t>741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0172</m:t>
                                </m:r>
                              </m:e>
                            </m:mr>
                          </m:m>
                        </m:e>
                      </m:d>
                      <m:r>
                        <m:rPr>
                          <m:sty m:val="p"/>
                        </m:rPr>
                        <a:rPr lang="el-GR" sz="1800" i="1">
                          <a:latin typeface="Cambria Math" panose="02040503050406030204" pitchFamily="18" charset="0"/>
                          <a:ea typeface="Cambria Math" panose="02040503050406030204" pitchFamily="18" charset="0"/>
                        </a:rPr>
                        <m:t>Ω</m:t>
                      </m:r>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10638" y="4090313"/>
                <a:ext cx="7065524" cy="8803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316224" y="5079035"/>
                <a:ext cx="4754699" cy="799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𝑎𝑏𝑐</m:t>
                              </m:r>
                            </m:sub>
                          </m:sSub>
                        </m:e>
                      </m:d>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𝑗</m:t>
                                </m:r>
                                <m:r>
                                  <a:rPr lang="en-US" sz="1800" b="0" i="1" smtClean="0">
                                    <a:latin typeface="Cambria Math" panose="02040503050406030204" pitchFamily="18" charset="0"/>
                                  </a:rPr>
                                  <m:t>10.7409</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3</m:t>
                                </m:r>
                                <m:r>
                                  <a:rPr lang="en-US" sz="1800" i="1">
                                    <a:latin typeface="Cambria Math" panose="02040503050406030204" pitchFamily="18" charset="0"/>
                                  </a:rPr>
                                  <m:t>.</m:t>
                                </m:r>
                                <m:r>
                                  <a:rPr lang="en-US" sz="1800" b="0" i="1" smtClean="0">
                                    <a:latin typeface="Cambria Math" panose="02040503050406030204" pitchFamily="18" charset="0"/>
                                  </a:rPr>
                                  <m:t>4777</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3322</m:t>
                                </m:r>
                              </m:e>
                            </m:mr>
                            <m:mr>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3</m:t>
                                </m:r>
                                <m:r>
                                  <a:rPr lang="en-US" sz="1800" i="1">
                                    <a:latin typeface="Cambria Math" panose="02040503050406030204" pitchFamily="18" charset="0"/>
                                  </a:rPr>
                                  <m:t>.</m:t>
                                </m:r>
                                <m:r>
                                  <a:rPr lang="en-US" sz="1800" b="0" i="1" smtClean="0">
                                    <a:latin typeface="Cambria Math" panose="02040503050406030204" pitchFamily="18" charset="0"/>
                                  </a:rPr>
                                  <m:t>4777</m:t>
                                </m:r>
                              </m:e>
                              <m:e>
                                <m:r>
                                  <a:rPr lang="en-US" sz="1800" i="1">
                                    <a:latin typeface="Cambria Math" panose="02040503050406030204" pitchFamily="18" charset="0"/>
                                  </a:rPr>
                                  <m:t>𝑗</m:t>
                                </m:r>
                                <m:r>
                                  <a:rPr lang="en-US" sz="1800" b="0" i="1" smtClean="0">
                                    <a:latin typeface="Cambria Math" panose="02040503050406030204" pitchFamily="18" charset="0"/>
                                  </a:rPr>
                                  <m:t>11</m:t>
                                </m:r>
                                <m:r>
                                  <a:rPr lang="en-US" sz="1800" i="1">
                                    <a:latin typeface="Cambria Math" panose="02040503050406030204" pitchFamily="18" charset="0"/>
                                  </a:rPr>
                                  <m:t>.</m:t>
                                </m:r>
                                <m:r>
                                  <a:rPr lang="en-US" sz="1800" b="0" i="1" smtClean="0">
                                    <a:latin typeface="Cambria Math" panose="02040503050406030204" pitchFamily="18" charset="0"/>
                                  </a:rPr>
                                  <m:t>3208</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2140</m:t>
                                </m:r>
                              </m:e>
                            </m:mr>
                            <m:mr>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3322</m:t>
                                </m:r>
                              </m:e>
                              <m:e>
                                <m:r>
                                  <a:rPr lang="en-US" sz="1800" b="0" i="1" smtClean="0">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2140</m:t>
                                </m:r>
                              </m:e>
                              <m:e>
                                <m:r>
                                  <a:rPr lang="en-US" sz="1800" i="1">
                                    <a:latin typeface="Cambria Math" panose="02040503050406030204" pitchFamily="18" charset="0"/>
                                  </a:rPr>
                                  <m:t>𝑗</m:t>
                                </m:r>
                                <m:r>
                                  <a:rPr lang="en-US" sz="1800" b="0" i="1" smtClean="0">
                                    <a:latin typeface="Cambria Math" panose="02040503050406030204" pitchFamily="18" charset="0"/>
                                  </a:rPr>
                                  <m:t>10</m:t>
                                </m:r>
                                <m:r>
                                  <a:rPr lang="en-US" sz="1800" i="1">
                                    <a:latin typeface="Cambria Math" panose="02040503050406030204" pitchFamily="18" charset="0"/>
                                  </a:rPr>
                                  <m:t>.</m:t>
                                </m:r>
                                <m:r>
                                  <a:rPr lang="en-US" sz="1800" b="0" i="1" smtClean="0">
                                    <a:latin typeface="Cambria Math" panose="02040503050406030204" pitchFamily="18" charset="0"/>
                                  </a:rPr>
                                  <m:t>2104</m:t>
                                </m:r>
                              </m:e>
                            </m:mr>
                          </m:m>
                        </m:e>
                      </m:d>
                      <m:r>
                        <a:rPr lang="en-US" sz="1800" i="1">
                          <a:latin typeface="Cambria Math" panose="02040503050406030204" pitchFamily="18" charset="0"/>
                          <a:ea typeface="Cambria Math" panose="02040503050406030204" pitchFamily="18" charset="0"/>
                        </a:rPr>
                        <m:t>𝜇</m:t>
                      </m:r>
                      <m:r>
                        <a:rPr lang="en-US" sz="1800" i="1">
                          <a:latin typeface="Cambria Math" panose="02040503050406030204" pitchFamily="18" charset="0"/>
                          <a:ea typeface="Cambria Math" panose="02040503050406030204" pitchFamily="18" charset="0"/>
                        </a:rPr>
                        <m:t>𝑆</m:t>
                      </m:r>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16224" y="5079035"/>
                <a:ext cx="4754699" cy="799065"/>
              </a:xfrm>
              <a:prstGeom prst="rect">
                <a:avLst/>
              </a:prstGeom>
              <a:blipFill>
                <a:blip r:embed="rId5"/>
                <a:stretch>
                  <a:fillRect t="-1563" r="-798" b="-10938"/>
                </a:stretch>
              </a:blipFill>
            </p:spPr>
            <p:txBody>
              <a:bodyPr/>
              <a:lstStyle/>
              <a:p>
                <a:r>
                  <a:rPr lang="en-US">
                    <a:noFill/>
                  </a:rPr>
                  <a:t> </a:t>
                </a:r>
              </a:p>
            </p:txBody>
          </p:sp>
        </mc:Fallback>
      </mc:AlternateContent>
    </p:spTree>
    <p:extLst>
      <p:ext uri="{BB962C8B-B14F-4D97-AF65-F5344CB8AC3E}">
        <p14:creationId xmlns:p14="http://schemas.microsoft.com/office/powerpoint/2010/main" val="124016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mc:AlternateContent xmlns:mc="http://schemas.openxmlformats.org/markup-compatibility/2006" xmlns:a14="http://schemas.microsoft.com/office/drawing/2010/main">
        <mc:Choice Requires="a14">
          <p:sp>
            <p:nvSpPr>
              <p:cNvPr id="7" name="TextBox 6"/>
              <p:cNvSpPr txBox="1"/>
              <p:nvPr/>
            </p:nvSpPr>
            <p:spPr>
              <a:xfrm>
                <a:off x="1038074" y="2399687"/>
                <a:ext cx="746300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𝑏</m:t>
                          </m:r>
                        </m:e>
                      </m:d>
                      <m:r>
                        <a:rPr lang="en-US" sz="1800" b="0" i="1" smtClean="0">
                          <a:latin typeface="Cambria Math" panose="02040503050406030204" pitchFamily="18" charset="0"/>
                        </a:rPr>
                        <m:t>=</m:t>
                      </m:r>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𝑎𝑏𝑐</m:t>
                          </m:r>
                        </m:sub>
                      </m:sSub>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0.8667+</m:t>
                                </m:r>
                                <m:r>
                                  <a:rPr lang="en-US" sz="1800" b="0" i="1" smtClean="0">
                                    <a:latin typeface="Cambria Math" panose="02040503050406030204" pitchFamily="18" charset="0"/>
                                  </a:rPr>
                                  <m:t>𝑗</m:t>
                                </m:r>
                                <m:r>
                                  <a:rPr lang="en-US" sz="1800" b="0" i="1" smtClean="0">
                                    <a:latin typeface="Cambria Math" panose="02040503050406030204" pitchFamily="18" charset="0"/>
                                  </a:rPr>
                                  <m:t>2.0417</m:t>
                                </m:r>
                              </m:e>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9502</m:t>
                                </m:r>
                              </m:e>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7290</m:t>
                                </m:r>
                              </m:e>
                            </m:mr>
                            <m:mr>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0.9502</m:t>
                                </m:r>
                              </m:e>
                              <m:e>
                                <m:r>
                                  <a:rPr lang="en-US" sz="1800" b="0" i="1" smtClean="0">
                                    <a:latin typeface="Cambria Math" panose="02040503050406030204" pitchFamily="18" charset="0"/>
                                  </a:rPr>
                                  <m:t>0.8837</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1.9852</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0.8023</m:t>
                                </m:r>
                              </m:e>
                            </m:mr>
                            <m:mr>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0.7290</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8023</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8</m:t>
                                </m:r>
                                <m:r>
                                  <a:rPr lang="en-US" sz="1800" b="0" i="1" smtClean="0">
                                    <a:latin typeface="Cambria Math" panose="02040503050406030204" pitchFamily="18" charset="0"/>
                                  </a:rPr>
                                  <m:t>741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0172</m:t>
                                </m:r>
                              </m:e>
                            </m:mr>
                          </m:m>
                        </m:e>
                      </m:d>
                    </m:oMath>
                  </m:oMathPara>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038074" y="2399687"/>
                <a:ext cx="7463004" cy="880369"/>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128750" y="924534"/>
            <a:ext cx="8915400" cy="646331"/>
          </a:xfrm>
          <a:prstGeom prst="rect">
            <a:avLst/>
          </a:prstGeom>
        </p:spPr>
        <p:txBody>
          <a:bodyPr wrap="square">
            <a:spAutoFit/>
          </a:bodyPr>
          <a:lstStyle/>
          <a:p>
            <a:pPr algn="just"/>
            <a:r>
              <a:rPr lang="en-US" sz="1800" dirty="0">
                <a:solidFill>
                  <a:srgbClr val="000000"/>
                </a:solidFill>
              </a:rPr>
              <a:t>It should be noted that the elements of the phase admittance matrix are very small.</a:t>
            </a:r>
          </a:p>
          <a:p>
            <a:pPr algn="just"/>
            <a:r>
              <a:rPr lang="en-US" sz="1800" dirty="0">
                <a:solidFill>
                  <a:srgbClr val="000000"/>
                </a:solidFill>
              </a:rPr>
              <a:t>The generalized matrices computed according to Equations (9), (10), (17), and (18) are</a:t>
            </a:r>
          </a:p>
        </p:txBody>
      </p:sp>
      <mc:AlternateContent xmlns:mc="http://schemas.openxmlformats.org/markup-compatibility/2006" xmlns:a14="http://schemas.microsoft.com/office/drawing/2010/main">
        <mc:Choice Requires="a14">
          <p:sp>
            <p:nvSpPr>
              <p:cNvPr id="9" name="Rectangle 8"/>
              <p:cNvSpPr/>
              <p:nvPr/>
            </p:nvSpPr>
            <p:spPr>
              <a:xfrm>
                <a:off x="2527104" y="1514873"/>
                <a:ext cx="4118692"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𝑎</m:t>
                        </m:r>
                      </m:e>
                    </m:d>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𝑢</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1</m:t>
                              </m:r>
                            </m:e>
                            <m:e>
                              <m:r>
                                <a:rPr lang="en-US" sz="1800" b="0" i="1" smtClean="0">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1</m:t>
                              </m:r>
                            </m:e>
                          </m:mr>
                        </m:m>
                      </m:e>
                    </m:d>
                  </m:oMath>
                </a14:m>
                <a:endParaRPr lang="en-US" sz="1800" dirty="0"/>
              </a:p>
            </p:txBody>
          </p:sp>
        </mc:Choice>
        <mc:Fallback xmlns="">
          <p:sp>
            <p:nvSpPr>
              <p:cNvPr id="9" name="Rectangle 8"/>
              <p:cNvSpPr>
                <a:spLocks noRot="1" noChangeAspect="1" noMove="1" noResize="1" noEditPoints="1" noAdjustHandles="1" noChangeArrowheads="1" noChangeShapeType="1" noTextEdit="1"/>
              </p:cNvSpPr>
              <p:nvPr/>
            </p:nvSpPr>
            <p:spPr>
              <a:xfrm>
                <a:off x="2527104" y="1514873"/>
                <a:ext cx="4118692"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19200" y="3342386"/>
                <a:ext cx="1601529" cy="824906"/>
              </a:xfrm>
              <a:prstGeom prst="rect">
                <a:avLst/>
              </a:prstGeom>
            </p:spPr>
            <p:txBody>
              <a:bodyPr wrap="none">
                <a:spAutoFit/>
              </a:bodyPr>
              <a:lstStyle/>
              <a:p>
                <a:r>
                  <a:rPr lang="en-US" sz="1800" dirty="0"/>
                  <a:t>[c]=</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b="0" i="1" smtClean="0">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0</m:t>
                              </m:r>
                            </m:e>
                            <m:e>
                              <m:r>
                                <a:rPr lang="en-US" sz="1800" b="0" i="1" smtClean="0">
                                  <a:latin typeface="Cambria Math" panose="02040503050406030204" pitchFamily="18" charset="0"/>
                                </a:rPr>
                                <m:t>0</m:t>
                              </m:r>
                            </m:e>
                          </m:mr>
                        </m:m>
                      </m:e>
                    </m:d>
                  </m:oMath>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1219200" y="3342386"/>
                <a:ext cx="1601529" cy="824906"/>
              </a:xfrm>
              <a:prstGeom prst="rect">
                <a:avLst/>
              </a:prstGeom>
              <a:blipFill>
                <a:blip r:embed="rId5"/>
                <a:stretch>
                  <a:fillRect l="-3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962400" y="3342386"/>
                <a:ext cx="1614353" cy="824906"/>
              </a:xfrm>
              <a:prstGeom prst="rect">
                <a:avLst/>
              </a:prstGeom>
            </p:spPr>
            <p:txBody>
              <a:bodyPr wrap="none">
                <a:spAutoFit/>
              </a:bodyPr>
              <a:lstStyle/>
              <a:p>
                <a:r>
                  <a:rPr lang="en-US" sz="1800" dirty="0"/>
                  <a:t>[d]=</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b="0" i="1" smtClean="0">
                                  <a:latin typeface="Cambria Math" panose="02040503050406030204" pitchFamily="18" charset="0"/>
                                </a:rPr>
                                <m:t>1</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3962400" y="3342386"/>
                <a:ext cx="1614353" cy="824906"/>
              </a:xfrm>
              <a:prstGeom prst="rect">
                <a:avLst/>
              </a:prstGeom>
              <a:blipFill>
                <a:blip r:embed="rId6"/>
                <a:stretch>
                  <a:fillRect l="-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718424" y="3342386"/>
                <a:ext cx="1665649" cy="824906"/>
              </a:xfrm>
              <a:prstGeom prst="rect">
                <a:avLst/>
              </a:prstGeom>
            </p:spPr>
            <p:txBody>
              <a:bodyPr wrap="none">
                <a:spAutoFit/>
              </a:bodyPr>
              <a:lstStyle/>
              <a:p>
                <a:r>
                  <a:rPr lang="en-US" sz="1800" dirty="0"/>
                  <a:t>[A]=</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b="0" i="1" smtClean="0">
                                  <a:latin typeface="Cambria Math" panose="02040503050406030204" pitchFamily="18" charset="0"/>
                                </a:rPr>
                                <m:t>1</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6718424" y="3342386"/>
                <a:ext cx="1665649" cy="824906"/>
              </a:xfrm>
              <a:prstGeom prst="rect">
                <a:avLst/>
              </a:prstGeom>
              <a:blipFill>
                <a:blip r:embed="rId7"/>
                <a:stretch>
                  <a:fillRect l="-2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35986" y="4508328"/>
                <a:ext cx="782701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𝐵</m:t>
                          </m:r>
                        </m:e>
                      </m:d>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r>
                            <a:rPr lang="en-US" sz="1800" i="1">
                              <a:latin typeface="Cambria Math" panose="02040503050406030204" pitchFamily="18" charset="0"/>
                              <a:ea typeface="Cambria Math" panose="02040503050406030204" pitchFamily="18" charset="0"/>
                            </a:rPr>
                            <m:t>]</m:t>
                          </m:r>
                        </m:e>
                        <m:sup>
                          <m:r>
                            <a:rPr lang="en-US" sz="1800" i="1">
                              <a:latin typeface="Cambria Math" panose="02040503050406030204" pitchFamily="18" charset="0"/>
                              <a:ea typeface="Cambria Math" panose="02040503050406030204" pitchFamily="18" charset="0"/>
                            </a:rPr>
                            <m:t>−1</m:t>
                          </m:r>
                        </m:sup>
                      </m:sSup>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𝑏</m:t>
                          </m:r>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0.8667+</m:t>
                                </m:r>
                                <m:r>
                                  <a:rPr lang="en-US" sz="1800" b="0" i="1" smtClean="0">
                                    <a:latin typeface="Cambria Math" panose="02040503050406030204" pitchFamily="18" charset="0"/>
                                  </a:rPr>
                                  <m:t>𝑗</m:t>
                                </m:r>
                                <m:r>
                                  <a:rPr lang="en-US" sz="1800" b="0" i="1" smtClean="0">
                                    <a:latin typeface="Cambria Math" panose="02040503050406030204" pitchFamily="18" charset="0"/>
                                  </a:rPr>
                                  <m:t>2.0417</m:t>
                                </m:r>
                              </m:e>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9502</m:t>
                                </m:r>
                              </m:e>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7290</m:t>
                                </m:r>
                              </m:e>
                            </m:mr>
                            <m:mr>
                              <m:e>
                                <m:r>
                                  <a:rPr lang="en-US" sz="1800" i="1">
                                    <a:latin typeface="Cambria Math" panose="02040503050406030204" pitchFamily="18" charset="0"/>
                                  </a:rPr>
                                  <m:t>0.</m:t>
                                </m:r>
                                <m:r>
                                  <a:rPr lang="en-US" sz="1800" b="0" i="1" smtClean="0">
                                    <a:latin typeface="Cambria Math" panose="02040503050406030204" pitchFamily="18" charset="0"/>
                                  </a:rPr>
                                  <m:t>2955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0.9502</m:t>
                                </m:r>
                              </m:e>
                              <m:e>
                                <m:r>
                                  <a:rPr lang="en-US" sz="1800" b="0" i="1" smtClean="0">
                                    <a:latin typeface="Cambria Math" panose="02040503050406030204" pitchFamily="18" charset="0"/>
                                  </a:rPr>
                                  <m:t>0.8837</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1.9852</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0.8023</m:t>
                                </m:r>
                              </m:e>
                            </m:mr>
                            <m:mr>
                              <m:e>
                                <m:r>
                                  <a:rPr lang="en-US" sz="1800" i="1">
                                    <a:latin typeface="Cambria Math" panose="02040503050406030204" pitchFamily="18" charset="0"/>
                                  </a:rPr>
                                  <m:t>0.</m:t>
                                </m:r>
                                <m:r>
                                  <a:rPr lang="en-US" sz="1800" b="0" i="1" smtClean="0">
                                    <a:latin typeface="Cambria Math" panose="02040503050406030204" pitchFamily="18" charset="0"/>
                                  </a:rPr>
                                  <m:t>2907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0.7290</m:t>
                                </m:r>
                              </m:e>
                              <m:e>
                                <m:r>
                                  <a:rPr lang="en-US" sz="1800" i="1">
                                    <a:latin typeface="Cambria Math" panose="02040503050406030204" pitchFamily="18" charset="0"/>
                                  </a:rPr>
                                  <m:t>0.</m:t>
                                </m:r>
                                <m:r>
                                  <a:rPr lang="en-US" sz="1800" b="0" i="1" smtClean="0">
                                    <a:latin typeface="Cambria Math" panose="02040503050406030204" pitchFamily="18" charset="0"/>
                                  </a:rPr>
                                  <m:t>2992</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8023</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8</m:t>
                                </m:r>
                                <m:r>
                                  <a:rPr lang="en-US" sz="1800" b="0" i="1" smtClean="0">
                                    <a:latin typeface="Cambria Math" panose="02040503050406030204" pitchFamily="18" charset="0"/>
                                  </a:rPr>
                                  <m:t>741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0172</m:t>
                                </m:r>
                              </m:e>
                            </m:mr>
                          </m:m>
                        </m:e>
                      </m:d>
                    </m:oMath>
                  </m:oMathPara>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935986" y="4508328"/>
                <a:ext cx="7827014" cy="880369"/>
              </a:xfrm>
              <a:prstGeom prst="rect">
                <a:avLst/>
              </a:prstGeom>
              <a:blipFill>
                <a:blip r:embed="rId8"/>
                <a:stretch>
                  <a:fillRect/>
                </a:stretch>
              </a:blipFill>
            </p:spPr>
            <p:txBody>
              <a:bodyPr/>
              <a:lstStyle/>
              <a:p>
                <a:r>
                  <a:rPr lang="en-US">
                    <a:noFill/>
                  </a:rPr>
                  <a:t> </a:t>
                </a:r>
              </a:p>
            </p:txBody>
          </p:sp>
        </mc:Fallback>
      </mc:AlternateContent>
      <p:sp>
        <p:nvSpPr>
          <p:cNvPr id="14" name="Rectangle 13"/>
          <p:cNvSpPr/>
          <p:nvPr/>
        </p:nvSpPr>
        <p:spPr>
          <a:xfrm>
            <a:off x="181302" y="5433020"/>
            <a:ext cx="8810297" cy="584775"/>
          </a:xfrm>
          <a:prstGeom prst="rect">
            <a:avLst/>
          </a:prstGeom>
        </p:spPr>
        <p:txBody>
          <a:bodyPr wrap="square">
            <a:spAutoFit/>
          </a:bodyPr>
          <a:lstStyle/>
          <a:p>
            <a:r>
              <a:rPr lang="en-US" sz="1600" dirty="0"/>
              <a:t>Because the elements of the phase admittance matrix are so small, the [</a:t>
            </a:r>
            <a:r>
              <a:rPr lang="en-US" sz="1600" i="1" dirty="0"/>
              <a:t>a</a:t>
            </a:r>
            <a:r>
              <a:rPr lang="en-US" sz="1600" dirty="0"/>
              <a:t>], [</a:t>
            </a:r>
            <a:r>
              <a:rPr lang="en-US" sz="1600" i="1" dirty="0"/>
              <a:t>A</a:t>
            </a:r>
            <a:r>
              <a:rPr lang="en-US" sz="1600" dirty="0"/>
              <a:t>], and [</a:t>
            </a:r>
            <a:r>
              <a:rPr lang="en-US" sz="1600" i="1" dirty="0"/>
              <a:t>d</a:t>
            </a:r>
            <a:r>
              <a:rPr lang="en-US" sz="1600" dirty="0"/>
              <a:t>] matrices appear to be the unity matrix. </a:t>
            </a:r>
          </a:p>
        </p:txBody>
      </p:sp>
    </p:spTree>
    <p:extLst>
      <p:ext uri="{BB962C8B-B14F-4D97-AF65-F5344CB8AC3E}">
        <p14:creationId xmlns:p14="http://schemas.microsoft.com/office/powerpoint/2010/main" val="234058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95400" y="2183249"/>
            <a:ext cx="6507893" cy="1169551"/>
          </a:xfrm>
          <a:prstGeom prst="rect">
            <a:avLst/>
          </a:prstGeom>
        </p:spPr>
        <p:txBody>
          <a:bodyPr wrap="square">
            <a:spAutoFit/>
          </a:bodyPr>
          <a:lstStyle/>
          <a:p>
            <a:pPr lvl="0" algn="ctr"/>
            <a:r>
              <a:rPr lang="en-US" sz="3500" b="1" dirty="0">
                <a:solidFill>
                  <a:srgbClr val="C8102E"/>
                </a:solidFill>
                <a:latin typeface="Univers 67 CondensedBold"/>
              </a:rPr>
              <a:t>Modeling Series Components – Distribution Lines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43434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3772044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p:sp>
        <p:nvSpPr>
          <p:cNvPr id="7" name="Rectangle 6"/>
          <p:cNvSpPr/>
          <p:nvPr/>
        </p:nvSpPr>
        <p:spPr>
          <a:xfrm>
            <a:off x="76200" y="931087"/>
            <a:ext cx="8915400" cy="400110"/>
          </a:xfrm>
          <a:prstGeom prst="rect">
            <a:avLst/>
          </a:prstGeom>
        </p:spPr>
        <p:txBody>
          <a:bodyPr wrap="square">
            <a:spAutoFit/>
          </a:bodyPr>
          <a:lstStyle/>
          <a:p>
            <a:pPr algn="just"/>
            <a:r>
              <a:rPr lang="en-US" sz="2000" dirty="0"/>
              <a:t>If more significant figures are displayed, the 1,1 element of these matrices is</a:t>
            </a:r>
          </a:p>
        </p:txBody>
      </p:sp>
      <mc:AlternateContent xmlns:mc="http://schemas.openxmlformats.org/markup-compatibility/2006" xmlns:a14="http://schemas.microsoft.com/office/drawing/2010/main">
        <mc:Choice Requires="a14">
          <p:sp>
            <p:nvSpPr>
              <p:cNvPr id="8" name="TextBox 7"/>
              <p:cNvSpPr txBox="1"/>
              <p:nvPr/>
            </p:nvSpPr>
            <p:spPr>
              <a:xfrm>
                <a:off x="2438400" y="1574877"/>
                <a:ext cx="4168256"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1,1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i="1">
                              <a:latin typeface="Cambria Math" panose="02040503050406030204" pitchFamily="18" charset="0"/>
                            </a:rPr>
                            <m:t>1,1</m:t>
                          </m:r>
                        </m:sub>
                      </m:sSub>
                      <m:r>
                        <a:rPr lang="en-US" sz="1800" b="0" i="1" smtClean="0">
                          <a:latin typeface="Cambria Math" panose="02040503050406030204" pitchFamily="18" charset="0"/>
                        </a:rPr>
                        <m:t>=0.99999117+</m:t>
                      </m:r>
                      <m:r>
                        <a:rPr lang="en-US" sz="1800" b="0" i="1" smtClean="0">
                          <a:latin typeface="Cambria Math" panose="02040503050406030204" pitchFamily="18" charset="0"/>
                        </a:rPr>
                        <m:t>𝑗</m:t>
                      </m:r>
                      <m:r>
                        <a:rPr lang="en-US" sz="1800" b="0" i="1" smtClean="0">
                          <a:latin typeface="Cambria Math" panose="02040503050406030204" pitchFamily="18" charset="0"/>
                        </a:rPr>
                        <m:t>0.00000395</m:t>
                      </m:r>
                    </m:oMath>
                  </m:oMathPara>
                </a14:m>
                <a:endParaRPr lang="en-US" sz="1800" dirty="0"/>
              </a:p>
            </p:txBody>
          </p:sp>
        </mc:Choice>
        <mc:Fallback xmlns="">
          <p:sp>
            <p:nvSpPr>
              <p:cNvPr id="8" name="TextBox 7"/>
              <p:cNvSpPr txBox="1">
                <a:spLocks noRot="1" noChangeAspect="1" noMove="1" noResize="1" noEditPoints="1" noAdjustHandles="1" noChangeArrowheads="1" noChangeShapeType="1" noTextEdit="1"/>
              </p:cNvSpPr>
              <p:nvPr/>
            </p:nvSpPr>
            <p:spPr>
              <a:xfrm>
                <a:off x="2438400" y="1574877"/>
                <a:ext cx="4168256" cy="289182"/>
              </a:xfrm>
              <a:prstGeom prst="rect">
                <a:avLst/>
              </a:prstGeom>
              <a:blipFill>
                <a:blip r:embed="rId2"/>
                <a:stretch>
                  <a:fillRect l="-292" r="-1023" b="-29167"/>
                </a:stretch>
              </a:blipFill>
            </p:spPr>
            <p:txBody>
              <a:bodyPr/>
              <a:lstStyle/>
              <a:p>
                <a:r>
                  <a:rPr lang="en-US">
                    <a:noFill/>
                  </a:rPr>
                  <a:t> </a:t>
                </a:r>
              </a:p>
            </p:txBody>
          </p:sp>
        </mc:Fallback>
      </mc:AlternateContent>
      <p:sp>
        <p:nvSpPr>
          <p:cNvPr id="9" name="Rectangle 8"/>
          <p:cNvSpPr/>
          <p:nvPr/>
        </p:nvSpPr>
        <p:spPr>
          <a:xfrm>
            <a:off x="86710" y="1902162"/>
            <a:ext cx="8891752" cy="707886"/>
          </a:xfrm>
          <a:prstGeom prst="rect">
            <a:avLst/>
          </a:prstGeom>
        </p:spPr>
        <p:txBody>
          <a:bodyPr wrap="square">
            <a:spAutoFit/>
          </a:bodyPr>
          <a:lstStyle/>
          <a:p>
            <a:r>
              <a:rPr lang="en-US" sz="2000" dirty="0">
                <a:solidFill>
                  <a:srgbClr val="000000"/>
                </a:solidFill>
              </a:rPr>
              <a:t>Also, the elements of the [</a:t>
            </a:r>
            <a:r>
              <a:rPr lang="en-US" sz="2000" i="1" dirty="0">
                <a:solidFill>
                  <a:srgbClr val="000000"/>
                </a:solidFill>
              </a:rPr>
              <a:t>c</a:t>
            </a:r>
            <a:r>
              <a:rPr lang="en-US" sz="2000" dirty="0">
                <a:solidFill>
                  <a:srgbClr val="000000"/>
                </a:solidFill>
              </a:rPr>
              <a:t>] matrix appear to be zero. Again if more significant figures are displayed, the 1,1 term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2514671" y="2799573"/>
                <a:ext cx="414395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1,1</m:t>
                          </m:r>
                        </m:sub>
                      </m:sSub>
                      <m:r>
                        <a:rPr lang="en-US" sz="1800" b="0" i="1" smtClean="0">
                          <a:latin typeface="Cambria Math" panose="02040503050406030204" pitchFamily="18" charset="0"/>
                        </a:rPr>
                        <m:t>=−0.0000044134+</m:t>
                      </m:r>
                      <m:r>
                        <a:rPr lang="en-US" sz="1800" b="0" i="1" smtClean="0">
                          <a:latin typeface="Cambria Math" panose="02040503050406030204" pitchFamily="18" charset="0"/>
                        </a:rPr>
                        <m:t>𝑗</m:t>
                      </m:r>
                      <m:r>
                        <a:rPr lang="en-US" sz="1800" b="0" i="1" smtClean="0">
                          <a:latin typeface="Cambria Math" panose="02040503050406030204" pitchFamily="18" charset="0"/>
                        </a:rPr>
                        <m:t>0.0000127144</m:t>
                      </m:r>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14671" y="2799573"/>
                <a:ext cx="4143955" cy="289182"/>
              </a:xfrm>
              <a:prstGeom prst="rect">
                <a:avLst/>
              </a:prstGeom>
              <a:blipFill>
                <a:blip r:embed="rId3"/>
                <a:stretch>
                  <a:fillRect l="-295" r="-1031" b="-29167"/>
                </a:stretch>
              </a:blipFill>
            </p:spPr>
            <p:txBody>
              <a:bodyPr/>
              <a:lstStyle/>
              <a:p>
                <a:r>
                  <a:rPr lang="en-US">
                    <a:noFill/>
                  </a:rPr>
                  <a:t> </a:t>
                </a:r>
              </a:p>
            </p:txBody>
          </p:sp>
        </mc:Fallback>
      </mc:AlternateContent>
      <p:sp>
        <p:nvSpPr>
          <p:cNvPr id="11" name="Rectangle 10"/>
          <p:cNvSpPr/>
          <p:nvPr/>
        </p:nvSpPr>
        <p:spPr>
          <a:xfrm>
            <a:off x="99848" y="3235723"/>
            <a:ext cx="8899634" cy="707886"/>
          </a:xfrm>
          <a:prstGeom prst="rect">
            <a:avLst/>
          </a:prstGeom>
        </p:spPr>
        <p:txBody>
          <a:bodyPr wrap="square">
            <a:spAutoFit/>
          </a:bodyPr>
          <a:lstStyle/>
          <a:p>
            <a:r>
              <a:rPr lang="en-US" sz="2000" dirty="0">
                <a:solidFill>
                  <a:srgbClr val="000000"/>
                </a:solidFill>
              </a:rPr>
              <a:t>The point here is that for all practical purposes the phase admittance matrix can be neglected. The magnitude of the line-to-ground voltage at the load is</a:t>
            </a:r>
          </a:p>
        </p:txBody>
      </p:sp>
      <mc:AlternateContent xmlns:mc="http://schemas.openxmlformats.org/markup-compatibility/2006" xmlns:a14="http://schemas.microsoft.com/office/drawing/2010/main">
        <mc:Choice Requires="a14">
          <p:sp>
            <p:nvSpPr>
              <p:cNvPr id="12" name="TextBox 11"/>
              <p:cNvSpPr txBox="1"/>
              <p:nvPr/>
            </p:nvSpPr>
            <p:spPr>
              <a:xfrm>
                <a:off x="3352800" y="4075986"/>
                <a:ext cx="2542876"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𝑉𝐿𝐺</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12470</m:t>
                          </m:r>
                        </m:num>
                        <m:den>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3</m:t>
                              </m:r>
                            </m:e>
                          </m:rad>
                        </m:den>
                      </m:f>
                      <m:r>
                        <a:rPr lang="en-US" sz="1800" b="0" i="1" smtClean="0">
                          <a:latin typeface="Cambria Math" panose="02040503050406030204" pitchFamily="18" charset="0"/>
                        </a:rPr>
                        <m:t>=7199.56</m:t>
                      </m:r>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352800" y="4075986"/>
                <a:ext cx="2542876" cy="572273"/>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99848" y="4569284"/>
            <a:ext cx="9196552" cy="707886"/>
          </a:xfrm>
          <a:prstGeom prst="rect">
            <a:avLst/>
          </a:prstGeom>
        </p:spPr>
        <p:txBody>
          <a:bodyPr wrap="square">
            <a:spAutoFit/>
          </a:bodyPr>
          <a:lstStyle/>
          <a:p>
            <a:r>
              <a:rPr lang="en-US" sz="2000" dirty="0">
                <a:solidFill>
                  <a:srgbClr val="000000"/>
                </a:solidFill>
              </a:rPr>
              <a:t>Selecting the phase </a:t>
            </a:r>
            <a:r>
              <a:rPr lang="en-US" sz="2000" i="1" dirty="0">
                <a:solidFill>
                  <a:srgbClr val="000000"/>
                </a:solidFill>
              </a:rPr>
              <a:t>a</a:t>
            </a:r>
            <a:r>
              <a:rPr lang="en-US" sz="2000" dirty="0">
                <a:solidFill>
                  <a:srgbClr val="000000"/>
                </a:solidFill>
              </a:rPr>
              <a:t> to ground voltage as reference, the line-to-ground voltage matrix at the load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3125847" y="4989568"/>
                <a:ext cx="2996782" cy="1013034"/>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𝑐𝑔</m:t>
                                    </m:r>
                                  </m:sub>
                                </m:sSub>
                              </m:e>
                            </m:eqArr>
                          </m:e>
                        </m:d>
                      </m:e>
                      <m:sub>
                        <m:r>
                          <a:rPr lang="en-US" sz="1800" i="1">
                            <a:latin typeface="Cambria Math" panose="02040503050406030204" pitchFamily="18" charset="0"/>
                          </a:rPr>
                          <m:t>𝑛</m:t>
                        </m:r>
                      </m:sub>
                    </m:sSub>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eqArr>
                          <m:eqArrPr>
                            <m:ctrlPr>
                              <a:rPr lang="en-US" sz="1800" b="0" i="1" smtClean="0">
                                <a:latin typeface="Cambria Math" panose="02040503050406030204" pitchFamily="18" charset="0"/>
                              </a:rPr>
                            </m:ctrlPr>
                          </m:eqArrPr>
                          <m:e>
                            <m:r>
                              <a:rPr lang="en-US" sz="1800" b="0" i="1" smtClean="0">
                                <a:latin typeface="Cambria Math" panose="02040503050406030204" pitchFamily="18" charset="0"/>
                              </a:rPr>
                              <m:t>7199.56</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e>
                            <m:r>
                              <a:rPr lang="en-US" sz="1800" i="1">
                                <a:latin typeface="Cambria Math" panose="02040503050406030204" pitchFamily="18" charset="0"/>
                              </a:rPr>
                              <m:t>7199.56</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−120</m:t>
                            </m:r>
                          </m:e>
                          <m:e>
                            <m:r>
                              <a:rPr lang="en-US" sz="1800" i="1">
                                <a:latin typeface="Cambria Math" panose="02040503050406030204" pitchFamily="18" charset="0"/>
                              </a:rPr>
                              <m:t>7199.56</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120</m:t>
                            </m:r>
                          </m:e>
                        </m:eqArr>
                      </m:e>
                    </m:d>
                  </m:oMath>
                </a14:m>
                <a:r>
                  <a:rPr lang="en-US" sz="1800" dirty="0"/>
                  <a:t> V</a:t>
                </a:r>
              </a:p>
            </p:txBody>
          </p:sp>
        </mc:Choice>
        <mc:Fallback xmlns="">
          <p:sp>
            <p:nvSpPr>
              <p:cNvPr id="14" name="Rectangle 13"/>
              <p:cNvSpPr>
                <a:spLocks noRot="1" noChangeAspect="1" noMove="1" noResize="1" noEditPoints="1" noAdjustHandles="1" noChangeArrowheads="1" noChangeShapeType="1" noTextEdit="1"/>
              </p:cNvSpPr>
              <p:nvPr/>
            </p:nvSpPr>
            <p:spPr>
              <a:xfrm>
                <a:off x="3125847" y="4989568"/>
                <a:ext cx="2996782" cy="1013034"/>
              </a:xfrm>
              <a:prstGeom prst="rect">
                <a:avLst/>
              </a:prstGeom>
              <a:blipFill>
                <a:blip r:embed="rId5"/>
                <a:stretch>
                  <a:fillRect r="-815"/>
                </a:stretch>
              </a:blipFill>
            </p:spPr>
            <p:txBody>
              <a:bodyPr/>
              <a:lstStyle/>
              <a:p>
                <a:r>
                  <a:rPr lang="en-US">
                    <a:noFill/>
                  </a:rPr>
                  <a:t> </a:t>
                </a:r>
              </a:p>
            </p:txBody>
          </p:sp>
        </mc:Fallback>
      </mc:AlternateContent>
    </p:spTree>
    <p:extLst>
      <p:ext uri="{BB962C8B-B14F-4D97-AF65-F5344CB8AC3E}">
        <p14:creationId xmlns:p14="http://schemas.microsoft.com/office/powerpoint/2010/main" val="37144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mc:AlternateContent xmlns:mc="http://schemas.openxmlformats.org/markup-compatibility/2006" xmlns:a14="http://schemas.microsoft.com/office/drawing/2010/main">
        <mc:Choice Requires="a14">
          <p:sp>
            <p:nvSpPr>
              <p:cNvPr id="7" name="TextBox 6"/>
              <p:cNvSpPr txBox="1"/>
              <p:nvPr/>
            </p:nvSpPr>
            <p:spPr>
              <a:xfrm>
                <a:off x="3124200" y="1641315"/>
                <a:ext cx="3077702" cy="635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𝐼</m:t>
                              </m:r>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6000</m:t>
                          </m:r>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3</m:t>
                              </m:r>
                            </m:e>
                          </m:rad>
                          <m:r>
                            <a:rPr lang="en-US" sz="2000" b="0" i="1" smtClean="0">
                              <a:latin typeface="Cambria Math" panose="02040503050406030204" pitchFamily="18" charset="0"/>
                              <a:ea typeface="Cambria Math" panose="02040503050406030204" pitchFamily="18" charset="0"/>
                            </a:rPr>
                            <m:t>∙12.47</m:t>
                          </m:r>
                        </m:den>
                      </m:f>
                      <m:r>
                        <a:rPr lang="en-US" sz="2000" b="0" i="1" smtClean="0">
                          <a:latin typeface="Cambria Math" panose="02040503050406030204" pitchFamily="18" charset="0"/>
                        </a:rPr>
                        <m:t>=277.79</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124200" y="1641315"/>
                <a:ext cx="3077702" cy="635751"/>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0" y="1175387"/>
            <a:ext cx="8915400" cy="430887"/>
          </a:xfrm>
          <a:prstGeom prst="rect">
            <a:avLst/>
          </a:prstGeom>
        </p:spPr>
        <p:txBody>
          <a:bodyPr wrap="square">
            <a:spAutoFit/>
          </a:bodyPr>
          <a:lstStyle/>
          <a:p>
            <a:pPr algn="just"/>
            <a:r>
              <a:rPr lang="en-US" sz="2200" dirty="0"/>
              <a:t>The magnitude of the load current is </a:t>
            </a:r>
          </a:p>
        </p:txBody>
      </p:sp>
      <p:sp>
        <p:nvSpPr>
          <p:cNvPr id="9" name="Rectangle 8"/>
          <p:cNvSpPr/>
          <p:nvPr/>
        </p:nvSpPr>
        <p:spPr>
          <a:xfrm>
            <a:off x="0" y="2276377"/>
            <a:ext cx="8991600" cy="430887"/>
          </a:xfrm>
          <a:prstGeom prst="rect">
            <a:avLst/>
          </a:prstGeom>
        </p:spPr>
        <p:txBody>
          <a:bodyPr wrap="square">
            <a:spAutoFit/>
          </a:bodyPr>
          <a:lstStyle/>
          <a:p>
            <a:r>
              <a:rPr lang="en-US" sz="2200" dirty="0">
                <a:solidFill>
                  <a:srgbClr val="000000"/>
                </a:solidFill>
              </a:rPr>
              <a:t>For a 0.9 lagging power factor the load current matrix is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2985236" y="2835673"/>
                <a:ext cx="3567964"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277.79</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m:t>
                            </m:r>
                          </m:e>
                          <m:e>
                            <m:r>
                              <a:rPr lang="en-US" sz="2000" b="0" i="1" smtClean="0">
                                <a:latin typeface="Cambria Math" panose="02040503050406030204" pitchFamily="18" charset="0"/>
                              </a:rPr>
                              <m:t>277.79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−145.84</m:t>
                            </m:r>
                          </m:e>
                          <m:e>
                            <m:r>
                              <a:rPr lang="en-US" sz="2000" b="0" i="1" smtClean="0">
                                <a:latin typeface="Cambria Math" panose="02040503050406030204" pitchFamily="18" charset="0"/>
                              </a:rPr>
                              <m:t>277.79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94.16</m:t>
                            </m:r>
                          </m:e>
                        </m:eqArr>
                      </m:e>
                    </m:d>
                  </m:oMath>
                </a14:m>
                <a:r>
                  <a:rPr lang="en-US" sz="2000" dirty="0"/>
                  <a:t> A</a:t>
                </a:r>
              </a:p>
            </p:txBody>
          </p:sp>
        </mc:Choice>
        <mc:Fallback xmlns="">
          <p:sp>
            <p:nvSpPr>
              <p:cNvPr id="10" name="Rectangle 9"/>
              <p:cNvSpPr>
                <a:spLocks noRot="1" noChangeAspect="1" noMove="1" noResize="1" noEditPoints="1" noAdjustHandles="1" noChangeArrowheads="1" noChangeShapeType="1" noTextEdit="1"/>
              </p:cNvSpPr>
              <p:nvPr/>
            </p:nvSpPr>
            <p:spPr>
              <a:xfrm>
                <a:off x="2985236" y="2835673"/>
                <a:ext cx="3567964" cy="912494"/>
              </a:xfrm>
              <a:prstGeom prst="rect">
                <a:avLst/>
              </a:prstGeom>
              <a:blipFill>
                <a:blip r:embed="rId3"/>
                <a:stretch>
                  <a:fillRect r="-855"/>
                </a:stretch>
              </a:blipFill>
            </p:spPr>
            <p:txBody>
              <a:bodyPr/>
              <a:lstStyle/>
              <a:p>
                <a:r>
                  <a:rPr lang="en-US">
                    <a:noFill/>
                  </a:rPr>
                  <a:t> </a:t>
                </a:r>
              </a:p>
            </p:txBody>
          </p:sp>
        </mc:Fallback>
      </mc:AlternateContent>
      <p:sp>
        <p:nvSpPr>
          <p:cNvPr id="11" name="Rectangle 10"/>
          <p:cNvSpPr/>
          <p:nvPr/>
        </p:nvSpPr>
        <p:spPr>
          <a:xfrm>
            <a:off x="57806" y="3876577"/>
            <a:ext cx="8933793" cy="430887"/>
          </a:xfrm>
          <a:prstGeom prst="rect">
            <a:avLst/>
          </a:prstGeom>
        </p:spPr>
        <p:txBody>
          <a:bodyPr wrap="square">
            <a:spAutoFit/>
          </a:bodyPr>
          <a:lstStyle/>
          <a:p>
            <a:r>
              <a:rPr lang="en-US" sz="2200" dirty="0">
                <a:solidFill>
                  <a:srgbClr val="000000"/>
                </a:solidFill>
              </a:rPr>
              <a:t>The line-to-ground voltages at node </a:t>
            </a:r>
            <a:r>
              <a:rPr lang="en-US" sz="2200" b="1" i="1" dirty="0">
                <a:solidFill>
                  <a:srgbClr val="000000"/>
                </a:solidFill>
              </a:rPr>
              <a:t>n</a:t>
            </a:r>
            <a:r>
              <a:rPr lang="en-US" sz="2200" dirty="0">
                <a:solidFill>
                  <a:srgbClr val="000000"/>
                </a:solidFill>
              </a:rPr>
              <a:t> are computed to be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p:cNvSpPr/>
              <p:nvPr/>
            </p:nvSpPr>
            <p:spPr>
              <a:xfrm>
                <a:off x="1295400" y="4485320"/>
                <a:ext cx="7243201"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oMath>
                </a14:m>
                <a:r>
                  <a:rPr lang="en-US" sz="2000" dirty="0"/>
                  <a:t>=[a]</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oMath>
                </a14:m>
                <a:r>
                  <a:rPr lang="en-US" sz="2000" dirty="0"/>
                  <a:t>+[b]</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7538.70</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1.57</m:t>
                            </m:r>
                          </m:e>
                          <m:e>
                            <m:r>
                              <a:rPr lang="en-US" sz="2000" i="1">
                                <a:latin typeface="Cambria Math" panose="02040503050406030204" pitchFamily="18" charset="0"/>
                              </a:rPr>
                              <m:t>7</m:t>
                            </m:r>
                            <m:r>
                              <a:rPr lang="en-US" sz="2000" b="0" i="1" smtClean="0">
                                <a:latin typeface="Cambria Math" panose="02040503050406030204" pitchFamily="18" charset="0"/>
                              </a:rPr>
                              <m:t>451.25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−118.30</m:t>
                            </m:r>
                          </m:e>
                          <m:e>
                            <m:r>
                              <a:rPr lang="en-US" sz="2000" i="1">
                                <a:latin typeface="Cambria Math" panose="02040503050406030204" pitchFamily="18" charset="0"/>
                              </a:rPr>
                              <m:t>7</m:t>
                            </m:r>
                            <m:r>
                              <a:rPr lang="en-US" sz="2000" b="0" i="1" smtClean="0">
                                <a:latin typeface="Cambria Math" panose="02040503050406030204" pitchFamily="18" charset="0"/>
                              </a:rPr>
                              <m:t>485.11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121.93</m:t>
                            </m:r>
                          </m:e>
                        </m:eqArr>
                      </m:e>
                    </m:d>
                  </m:oMath>
                </a14:m>
                <a:r>
                  <a:rPr lang="en-US" sz="2000" dirty="0"/>
                  <a:t> V</a:t>
                </a:r>
              </a:p>
            </p:txBody>
          </p:sp>
        </mc:Choice>
        <mc:Fallback xmlns="">
          <p:sp>
            <p:nvSpPr>
              <p:cNvPr id="12" name="Rectangle 11"/>
              <p:cNvSpPr>
                <a:spLocks noRot="1" noChangeAspect="1" noMove="1" noResize="1" noEditPoints="1" noAdjustHandles="1" noChangeArrowheads="1" noChangeShapeType="1" noTextEdit="1"/>
              </p:cNvSpPr>
              <p:nvPr/>
            </p:nvSpPr>
            <p:spPr>
              <a:xfrm>
                <a:off x="1295400" y="4485320"/>
                <a:ext cx="7243201" cy="91249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139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p:sp>
        <p:nvSpPr>
          <p:cNvPr id="7" name="Rectangle 6"/>
          <p:cNvSpPr/>
          <p:nvPr/>
        </p:nvSpPr>
        <p:spPr>
          <a:xfrm>
            <a:off x="0" y="1039387"/>
            <a:ext cx="9098017" cy="1754326"/>
          </a:xfrm>
          <a:prstGeom prst="rect">
            <a:avLst/>
          </a:prstGeom>
        </p:spPr>
        <p:txBody>
          <a:bodyPr wrap="square">
            <a:spAutoFit/>
          </a:bodyPr>
          <a:lstStyle/>
          <a:p>
            <a:pPr algn="just"/>
            <a:r>
              <a:rPr lang="en-US" sz="1800" dirty="0">
                <a:solidFill>
                  <a:srgbClr val="000000"/>
                </a:solidFill>
              </a:rPr>
              <a:t>It is important to note that the voltages at node </a:t>
            </a:r>
            <a:r>
              <a:rPr lang="en-US" sz="1800" b="1" i="1" dirty="0">
                <a:solidFill>
                  <a:srgbClr val="000000"/>
                </a:solidFill>
              </a:rPr>
              <a:t>n</a:t>
            </a:r>
            <a:r>
              <a:rPr lang="en-US" sz="1800" dirty="0">
                <a:solidFill>
                  <a:srgbClr val="000000"/>
                </a:solidFill>
              </a:rPr>
              <a:t> are unbalanced even though the voltages and currents at the load (node </a:t>
            </a:r>
            <a:r>
              <a:rPr lang="en-US" sz="1800" b="1" i="1" dirty="0">
                <a:solidFill>
                  <a:srgbClr val="000000"/>
                </a:solidFill>
              </a:rPr>
              <a:t>m</a:t>
            </a:r>
            <a:r>
              <a:rPr lang="en-US" sz="1800" dirty="0">
                <a:solidFill>
                  <a:srgbClr val="000000"/>
                </a:solidFill>
              </a:rPr>
              <a:t>) are perfectly balanced. This is a result of the unequal mutual coupling between phases. The degree of voltage unbalance is of concern since, for example, the operating characteristics of a three-phase induction motor are very sensitive to voltage unbalance. Using the NEMA definition for voltage unbalance (Equation (29)), the voltage unbalance is given by</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1247102" y="2821528"/>
                <a:ext cx="7073218" cy="53578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𝑎𝑣𝑒𝑟𝑎𝑔𝑒</m:t>
                            </m:r>
                          </m:sub>
                        </m:sSub>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𝑎𝑔</m:t>
                                    </m:r>
                                  </m:sub>
                                </m:sSub>
                              </m:e>
                            </m:d>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𝑔</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𝑔</m:t>
                                    </m:r>
                                  </m:sub>
                                </m:sSub>
                              </m:e>
                            </m:d>
                          </m:e>
                          <m:sub>
                            <m:r>
                              <a:rPr lang="en-US" sz="2000" i="1">
                                <a:latin typeface="Cambria Math" panose="02040503050406030204" pitchFamily="18" charset="0"/>
                              </a:rPr>
                              <m:t>𝑛</m:t>
                            </m:r>
                          </m:sub>
                        </m:sSub>
                      </m:num>
                      <m:den>
                        <m:r>
                          <a:rPr lang="en-US" sz="2000" b="0" i="1" smtClean="0">
                            <a:latin typeface="Cambria Math" panose="02040503050406030204" pitchFamily="18" charset="0"/>
                          </a:rPr>
                          <m:t>3</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7538.70</m:t>
                        </m:r>
                        <m:r>
                          <a:rPr lang="en-US" sz="2000" i="1">
                            <a:latin typeface="Cambria Math" panose="02040503050406030204" pitchFamily="18" charset="0"/>
                          </a:rPr>
                          <m:t>+</m:t>
                        </m:r>
                        <m:r>
                          <a:rPr lang="en-US" sz="2000" b="0" i="1" smtClean="0">
                            <a:latin typeface="Cambria Math" panose="02040503050406030204" pitchFamily="18" charset="0"/>
                          </a:rPr>
                          <m:t>7451.25</m:t>
                        </m:r>
                        <m:r>
                          <a:rPr lang="en-US" sz="2000" i="1">
                            <a:latin typeface="Cambria Math" panose="02040503050406030204" pitchFamily="18" charset="0"/>
                          </a:rPr>
                          <m:t>+</m:t>
                        </m:r>
                        <m:r>
                          <a:rPr lang="en-US" sz="2000" b="0" i="1" smtClean="0">
                            <a:latin typeface="Cambria Math" panose="02040503050406030204" pitchFamily="18" charset="0"/>
                          </a:rPr>
                          <m:t>7485.11</m:t>
                        </m:r>
                      </m:num>
                      <m:den>
                        <m:r>
                          <a:rPr lang="en-US" sz="2000" i="1">
                            <a:latin typeface="Cambria Math" panose="02040503050406030204" pitchFamily="18" charset="0"/>
                          </a:rPr>
                          <m:t>3</m:t>
                        </m:r>
                      </m:den>
                    </m:f>
                    <m:r>
                      <a:rPr lang="en-US" sz="2000" i="1">
                        <a:latin typeface="Cambria Math" panose="02040503050406030204" pitchFamily="18" charset="0"/>
                      </a:rPr>
                      <m:t>=</m:t>
                    </m:r>
                  </m:oMath>
                </a14:m>
                <a:r>
                  <a:rPr lang="en-US" sz="2000" dirty="0"/>
                  <a:t>7491.69</a:t>
                </a:r>
              </a:p>
            </p:txBody>
          </p:sp>
        </mc:Choice>
        <mc:Fallback xmlns="">
          <p:sp>
            <p:nvSpPr>
              <p:cNvPr id="8" name="TextBox 7"/>
              <p:cNvSpPr txBox="1">
                <a:spLocks noRot="1" noChangeAspect="1" noMove="1" noResize="1" noEditPoints="1" noAdjustHandles="1" noChangeArrowheads="1" noChangeShapeType="1" noTextEdit="1"/>
              </p:cNvSpPr>
              <p:nvPr/>
            </p:nvSpPr>
            <p:spPr>
              <a:xfrm>
                <a:off x="1247102" y="2821528"/>
                <a:ext cx="7073218" cy="535788"/>
              </a:xfrm>
              <a:prstGeom prst="rect">
                <a:avLst/>
              </a:prstGeom>
              <a:blipFill>
                <a:blip r:embed="rId2"/>
                <a:stretch>
                  <a:fillRect r="-1379" b="-14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79454" y="3514507"/>
                <a:ext cx="535056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𝑑𝑒𝑣𝑖𝑎𝑡𝑖𝑜𝑛</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=7538.70−7491.69=47.01</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279454" y="3514507"/>
                <a:ext cx="5350567"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95679" y="4071808"/>
                <a:ext cx="4118115" cy="52950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𝑢𝑛𝑏𝑎𝑙𝑎𝑛𝑐𝑒</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47.01</m:t>
                        </m:r>
                      </m:num>
                      <m:den>
                        <m:r>
                          <a:rPr lang="en-US" sz="2000" b="0" i="1" smtClean="0">
                            <a:latin typeface="Cambria Math" panose="02040503050406030204" pitchFamily="18" charset="0"/>
                          </a:rPr>
                          <m:t>7491.70</m:t>
                        </m:r>
                      </m:den>
                    </m:f>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100%=0.6275%</a:t>
                </a:r>
              </a:p>
            </p:txBody>
          </p:sp>
        </mc:Choice>
        <mc:Fallback xmlns="">
          <p:sp>
            <p:nvSpPr>
              <p:cNvPr id="10" name="Rectangle 9"/>
              <p:cNvSpPr>
                <a:spLocks noRot="1" noChangeAspect="1" noMove="1" noResize="1" noEditPoints="1" noAdjustHandles="1" noChangeArrowheads="1" noChangeShapeType="1" noTextEdit="1"/>
              </p:cNvSpPr>
              <p:nvPr/>
            </p:nvSpPr>
            <p:spPr>
              <a:xfrm>
                <a:off x="2895679" y="4071808"/>
                <a:ext cx="4118115" cy="529504"/>
              </a:xfrm>
              <a:prstGeom prst="rect">
                <a:avLst/>
              </a:prstGeom>
              <a:blipFill>
                <a:blip r:embed="rId4"/>
                <a:stretch>
                  <a:fillRect r="-1036" b="-6897"/>
                </a:stretch>
              </a:blipFill>
            </p:spPr>
            <p:txBody>
              <a:bodyPr/>
              <a:lstStyle/>
              <a:p>
                <a:r>
                  <a:rPr lang="en-US">
                    <a:noFill/>
                  </a:rPr>
                  <a:t> </a:t>
                </a:r>
              </a:p>
            </p:txBody>
          </p:sp>
        </mc:Fallback>
      </mc:AlternateContent>
      <p:sp>
        <p:nvSpPr>
          <p:cNvPr id="11" name="Rectangle 10"/>
          <p:cNvSpPr/>
          <p:nvPr/>
        </p:nvSpPr>
        <p:spPr>
          <a:xfrm>
            <a:off x="8987" y="4845787"/>
            <a:ext cx="9204434" cy="923330"/>
          </a:xfrm>
          <a:prstGeom prst="rect">
            <a:avLst/>
          </a:prstGeom>
        </p:spPr>
        <p:txBody>
          <a:bodyPr wrap="square">
            <a:spAutoFit/>
          </a:bodyPr>
          <a:lstStyle/>
          <a:p>
            <a:pPr algn="just"/>
            <a:r>
              <a:rPr lang="en-US" sz="1800" dirty="0">
                <a:solidFill>
                  <a:srgbClr val="000000"/>
                </a:solidFill>
              </a:rPr>
              <a:t>Although this may not seem like a large unbalance, it does give an indication of how the unequal mutual coupling can generate an unbalance. It is important to know that NEMA standards require that induction motors be </a:t>
            </a:r>
            <a:r>
              <a:rPr lang="en-US" sz="1800" dirty="0" err="1">
                <a:solidFill>
                  <a:srgbClr val="000000"/>
                </a:solidFill>
              </a:rPr>
              <a:t>derated</a:t>
            </a:r>
            <a:r>
              <a:rPr lang="en-US" sz="1800" dirty="0">
                <a:solidFill>
                  <a:srgbClr val="000000"/>
                </a:solidFill>
              </a:rPr>
              <a:t> when the voltage unbalance exceeds 1.0%.</a:t>
            </a:r>
            <a:endParaRPr lang="en-US" sz="1800" dirty="0">
              <a:solidFill>
                <a:srgbClr val="000000"/>
              </a:solidFill>
              <a:effectLst/>
            </a:endParaRPr>
          </a:p>
        </p:txBody>
      </p:sp>
    </p:spTree>
    <p:extLst>
      <p:ext uri="{BB962C8B-B14F-4D97-AF65-F5344CB8AC3E}">
        <p14:creationId xmlns:p14="http://schemas.microsoft.com/office/powerpoint/2010/main" val="309353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a:t>
            </a:r>
            <a:r>
              <a:rPr lang="en-US" sz="3200" dirty="0"/>
              <a:t>1</a:t>
            </a:r>
          </a:p>
        </p:txBody>
      </p:sp>
      <p:sp>
        <p:nvSpPr>
          <p:cNvPr id="7" name="Rectangle 6"/>
          <p:cNvSpPr/>
          <p:nvPr/>
        </p:nvSpPr>
        <p:spPr>
          <a:xfrm>
            <a:off x="68094" y="1011802"/>
            <a:ext cx="9067800" cy="707886"/>
          </a:xfrm>
          <a:prstGeom prst="rect">
            <a:avLst/>
          </a:prstGeom>
        </p:spPr>
        <p:txBody>
          <a:bodyPr wrap="square">
            <a:spAutoFit/>
          </a:bodyPr>
          <a:lstStyle/>
          <a:p>
            <a:r>
              <a:rPr lang="en-US" sz="2000" dirty="0">
                <a:solidFill>
                  <a:srgbClr val="000000"/>
                </a:solidFill>
              </a:rPr>
              <a:t>Selecting rated line-to-ground voltage as base (7199.56) the per-unit voltages at bus </a:t>
            </a:r>
            <a:r>
              <a:rPr lang="en-US" sz="2000" i="1" dirty="0">
                <a:solidFill>
                  <a:srgbClr val="000000"/>
                </a:solidFill>
              </a:rPr>
              <a:t>n</a:t>
            </a:r>
            <a:r>
              <a:rPr lang="en-US" sz="2000" dirty="0">
                <a:solidFill>
                  <a:srgbClr val="000000"/>
                </a:solidFill>
              </a:rPr>
              <a:t>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1600200" y="1567191"/>
                <a:ext cx="6427978" cy="1013034"/>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𝑐𝑔</m:t>
                                    </m:r>
                                  </m:sub>
                                </m:sSub>
                              </m:e>
                            </m:eqArr>
                          </m:e>
                        </m:d>
                      </m:e>
                      <m:sub>
                        <m:r>
                          <a:rPr lang="en-US" sz="1800" i="1">
                            <a:latin typeface="Cambria Math" panose="02040503050406030204" pitchFamily="18" charset="0"/>
                          </a:rPr>
                          <m:t>𝑛</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7199.56</m:t>
                        </m:r>
                      </m:den>
                    </m:f>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7538.70</m:t>
                            </m:r>
                            <m:r>
                              <a:rPr lang="en-US" sz="1800" i="1">
                                <a:latin typeface="Cambria Math" panose="02040503050406030204" pitchFamily="18" charset="0"/>
                                <a:ea typeface="Cambria Math" panose="02040503050406030204" pitchFamily="18" charset="0"/>
                              </a:rPr>
                              <m:t>∠1.57</m:t>
                            </m:r>
                          </m:e>
                          <m:e>
                            <m:r>
                              <a:rPr lang="en-US" sz="1800" i="1">
                                <a:latin typeface="Cambria Math" panose="02040503050406030204" pitchFamily="18" charset="0"/>
                              </a:rPr>
                              <m:t>7451.25</m:t>
                            </m:r>
                            <m:r>
                              <a:rPr lang="en-US" sz="1800" i="1">
                                <a:latin typeface="Cambria Math" panose="02040503050406030204" pitchFamily="18" charset="0"/>
                                <a:ea typeface="Cambria Math" panose="02040503050406030204" pitchFamily="18" charset="0"/>
                              </a:rPr>
                              <m:t>∠−118.30</m:t>
                            </m:r>
                          </m:e>
                          <m:e>
                            <m:r>
                              <a:rPr lang="en-US" sz="1800" i="1">
                                <a:latin typeface="Cambria Math" panose="02040503050406030204" pitchFamily="18" charset="0"/>
                              </a:rPr>
                              <m:t>7485.11</m:t>
                            </m:r>
                            <m:r>
                              <a:rPr lang="en-US" sz="1800" i="1">
                                <a:latin typeface="Cambria Math" panose="02040503050406030204" pitchFamily="18" charset="0"/>
                                <a:ea typeface="Cambria Math" panose="02040503050406030204" pitchFamily="18" charset="0"/>
                              </a:rPr>
                              <m:t>∠121.93</m:t>
                            </m:r>
                          </m:e>
                        </m:eqArr>
                      </m:e>
                    </m:d>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b="0" i="1" smtClean="0">
                                <a:latin typeface="Cambria Math" panose="02040503050406030204" pitchFamily="18" charset="0"/>
                              </a:rPr>
                              <m:t>1.0471</m:t>
                            </m:r>
                            <m:r>
                              <a:rPr lang="en-US" sz="1800" i="1">
                                <a:latin typeface="Cambria Math" panose="02040503050406030204" pitchFamily="18" charset="0"/>
                                <a:ea typeface="Cambria Math" panose="02040503050406030204" pitchFamily="18" charset="0"/>
                              </a:rPr>
                              <m:t>∠1.57</m:t>
                            </m:r>
                          </m:e>
                          <m:e>
                            <m:r>
                              <a:rPr lang="en-US" sz="1800" b="0" i="1" smtClean="0">
                                <a:latin typeface="Cambria Math" panose="02040503050406030204" pitchFamily="18" charset="0"/>
                              </a:rPr>
                              <m:t>1.0350</m:t>
                            </m:r>
                            <m:r>
                              <a:rPr lang="en-US" sz="1800" i="1">
                                <a:latin typeface="Cambria Math" panose="02040503050406030204" pitchFamily="18" charset="0"/>
                                <a:ea typeface="Cambria Math" panose="02040503050406030204" pitchFamily="18" charset="0"/>
                              </a:rPr>
                              <m:t>∠−118.30</m:t>
                            </m:r>
                          </m:e>
                          <m:e>
                            <m:r>
                              <a:rPr lang="en-US" sz="1800" b="0" i="1" smtClean="0">
                                <a:latin typeface="Cambria Math" panose="02040503050406030204" pitchFamily="18" charset="0"/>
                              </a:rPr>
                              <m:t>1.0397</m:t>
                            </m:r>
                            <m:r>
                              <a:rPr lang="en-US" sz="1800" i="1">
                                <a:latin typeface="Cambria Math" panose="02040503050406030204" pitchFamily="18" charset="0"/>
                                <a:ea typeface="Cambria Math" panose="02040503050406030204" pitchFamily="18" charset="0"/>
                              </a:rPr>
                              <m:t>∠121.93</m:t>
                            </m:r>
                          </m:e>
                        </m:eqArr>
                      </m:e>
                    </m:d>
                  </m:oMath>
                </a14:m>
                <a:r>
                  <a:rPr lang="en-US" sz="1800" dirty="0"/>
                  <a:t> p.u.</a:t>
                </a:r>
              </a:p>
            </p:txBody>
          </p:sp>
        </mc:Choice>
        <mc:Fallback xmlns="">
          <p:sp>
            <p:nvSpPr>
              <p:cNvPr id="8" name="Rectangle 7"/>
              <p:cNvSpPr>
                <a:spLocks noRot="1" noChangeAspect="1" noMove="1" noResize="1" noEditPoints="1" noAdjustHandles="1" noChangeArrowheads="1" noChangeShapeType="1" noTextEdit="1"/>
              </p:cNvSpPr>
              <p:nvPr/>
            </p:nvSpPr>
            <p:spPr>
              <a:xfrm>
                <a:off x="1600200" y="1567191"/>
                <a:ext cx="6427978" cy="1013034"/>
              </a:xfrm>
              <a:prstGeom prst="rect">
                <a:avLst/>
              </a:prstGeom>
              <a:blipFill>
                <a:blip r:embed="rId2"/>
                <a:stretch>
                  <a:fillRect/>
                </a:stretch>
              </a:blipFill>
            </p:spPr>
            <p:txBody>
              <a:bodyPr/>
              <a:lstStyle/>
              <a:p>
                <a:r>
                  <a:rPr lang="en-US">
                    <a:noFill/>
                  </a:rPr>
                  <a:t> </a:t>
                </a:r>
              </a:p>
            </p:txBody>
          </p:sp>
        </mc:Fallback>
      </mc:AlternateContent>
      <p:sp>
        <p:nvSpPr>
          <p:cNvPr id="9" name="Rectangle 8"/>
          <p:cNvSpPr/>
          <p:nvPr/>
        </p:nvSpPr>
        <p:spPr>
          <a:xfrm>
            <a:off x="76200" y="2603873"/>
            <a:ext cx="9067800" cy="1015663"/>
          </a:xfrm>
          <a:prstGeom prst="rect">
            <a:avLst/>
          </a:prstGeom>
        </p:spPr>
        <p:txBody>
          <a:bodyPr wrap="square">
            <a:spAutoFit/>
          </a:bodyPr>
          <a:lstStyle/>
          <a:p>
            <a:r>
              <a:rPr lang="en-US" sz="2000" dirty="0">
                <a:solidFill>
                  <a:srgbClr val="000000"/>
                </a:solidFill>
              </a:rPr>
              <a:t>By converting the voltages to per unit, it is easy to see that the voltage drop by phase is 4.71% for phase </a:t>
            </a:r>
            <a:r>
              <a:rPr lang="en-US" sz="2000" i="1" dirty="0">
                <a:solidFill>
                  <a:srgbClr val="000000"/>
                </a:solidFill>
              </a:rPr>
              <a:t>a</a:t>
            </a:r>
            <a:r>
              <a:rPr lang="en-US" sz="2000" dirty="0">
                <a:solidFill>
                  <a:srgbClr val="000000"/>
                </a:solidFill>
              </a:rPr>
              <a:t>, 3.50% for phase </a:t>
            </a:r>
            <a:r>
              <a:rPr lang="en-US" sz="2000" i="1" dirty="0">
                <a:solidFill>
                  <a:srgbClr val="000000"/>
                </a:solidFill>
              </a:rPr>
              <a:t>b</a:t>
            </a:r>
            <a:r>
              <a:rPr lang="en-US" sz="2000" dirty="0">
                <a:solidFill>
                  <a:srgbClr val="000000"/>
                </a:solidFill>
              </a:rPr>
              <a:t>, and 3.97% for phase </a:t>
            </a:r>
            <a:r>
              <a:rPr lang="en-US" sz="2000" i="1" dirty="0">
                <a:solidFill>
                  <a:srgbClr val="000000"/>
                </a:solidFill>
              </a:rPr>
              <a:t>c</a:t>
            </a:r>
            <a:r>
              <a:rPr lang="en-US" sz="2000" dirty="0">
                <a:solidFill>
                  <a:srgbClr val="000000"/>
                </a:solidFill>
              </a:rPr>
              <a:t>.</a:t>
            </a:r>
          </a:p>
          <a:p>
            <a:r>
              <a:rPr lang="en-US" sz="2000" dirty="0">
                <a:solidFill>
                  <a:srgbClr val="000000"/>
                </a:solidFill>
              </a:rPr>
              <a:t>The line currents at node </a:t>
            </a:r>
            <a:r>
              <a:rPr lang="en-US" sz="2000" b="1" i="1" dirty="0">
                <a:solidFill>
                  <a:srgbClr val="000000"/>
                </a:solidFill>
              </a:rPr>
              <a:t>n</a:t>
            </a:r>
            <a:r>
              <a:rPr lang="en-US" sz="2000" dirty="0">
                <a:solidFill>
                  <a:srgbClr val="000000"/>
                </a:solidFill>
              </a:rPr>
              <a:t> are computed to be</a:t>
            </a:r>
          </a:p>
        </p:txBody>
      </p:sp>
      <mc:AlternateContent xmlns:mc="http://schemas.openxmlformats.org/markup-compatibility/2006" xmlns:a14="http://schemas.microsoft.com/office/drawing/2010/main">
        <mc:Choice Requires="a14">
          <p:sp>
            <p:nvSpPr>
              <p:cNvPr id="10" name="Rectangle 9"/>
              <p:cNvSpPr/>
              <p:nvPr/>
            </p:nvSpPr>
            <p:spPr>
              <a:xfrm>
                <a:off x="1777652" y="3760226"/>
                <a:ext cx="6073073" cy="830484"/>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𝑛</m:t>
                        </m:r>
                      </m:sub>
                    </m:sSub>
                  </m:oMath>
                </a14:m>
                <a:r>
                  <a:rPr lang="en-US" sz="1800" dirty="0"/>
                  <a:t>=[c]</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r>
                  <a:rPr lang="en-US" sz="1800" dirty="0"/>
                  <a:t>+[d]</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277.</m:t>
                            </m:r>
                            <m:r>
                              <a:rPr lang="en-US" sz="1800" b="0" i="1" smtClean="0">
                                <a:latin typeface="Cambria Math" panose="02040503050406030204" pitchFamily="18" charset="0"/>
                              </a:rPr>
                              <m:t>71</m:t>
                            </m:r>
                            <m:r>
                              <a:rPr lang="en-US" sz="1800" i="1">
                                <a:latin typeface="Cambria Math" panose="02040503050406030204" pitchFamily="18" charset="0"/>
                                <a:ea typeface="Cambria Math" panose="02040503050406030204" pitchFamily="18" charset="0"/>
                              </a:rPr>
                              <m:t>∠−25.8</m:t>
                            </m:r>
                            <m:r>
                              <a:rPr lang="en-US" sz="1800" b="0" i="1" smtClean="0">
                                <a:latin typeface="Cambria Math" panose="02040503050406030204" pitchFamily="18" charset="0"/>
                                <a:ea typeface="Cambria Math" panose="02040503050406030204" pitchFamily="18" charset="0"/>
                              </a:rPr>
                              <m:t>3</m:t>
                            </m:r>
                          </m:e>
                          <m:e>
                            <m:r>
                              <a:rPr lang="en-US" sz="1800" i="1">
                                <a:latin typeface="Cambria Math" panose="02040503050406030204" pitchFamily="18" charset="0"/>
                              </a:rPr>
                              <m:t>277.7</m:t>
                            </m:r>
                            <m:r>
                              <a:rPr lang="en-US" sz="1800" b="0" i="1" smtClean="0">
                                <a:latin typeface="Cambria Math" panose="02040503050406030204" pitchFamily="18" charset="0"/>
                              </a:rPr>
                              <m:t>3</m:t>
                            </m:r>
                            <m:r>
                              <a:rPr lang="en-US" sz="1800" i="1">
                                <a:latin typeface="Cambria Math" panose="02040503050406030204" pitchFamily="18" charset="0"/>
                                <a:ea typeface="Cambria Math" panose="02040503050406030204" pitchFamily="18" charset="0"/>
                              </a:rPr>
                              <m:t>∠−14</m:t>
                            </m:r>
                            <m:r>
                              <a:rPr lang="en-US" sz="1800" b="0" i="1" smtClean="0">
                                <a:latin typeface="Cambria Math" panose="02040503050406030204" pitchFamily="18" charset="0"/>
                                <a:ea typeface="Cambria Math" panose="02040503050406030204" pitchFamily="18" charset="0"/>
                              </a:rPr>
                              <m:t>8</m:t>
                            </m:r>
                            <m:r>
                              <a:rPr lang="en-US" sz="1800" i="1">
                                <a:latin typeface="Cambria Math" panose="02040503050406030204" pitchFamily="18" charset="0"/>
                                <a:ea typeface="Cambria Math" panose="02040503050406030204" pitchFamily="18" charset="0"/>
                              </a:rPr>
                              <m:t>.8</m:t>
                            </m:r>
                            <m:r>
                              <a:rPr lang="en-US" sz="1800" b="0" i="1" smtClean="0">
                                <a:latin typeface="Cambria Math" panose="02040503050406030204" pitchFamily="18" charset="0"/>
                                <a:ea typeface="Cambria Math" panose="02040503050406030204" pitchFamily="18" charset="0"/>
                              </a:rPr>
                              <m:t>2</m:t>
                            </m:r>
                          </m:e>
                          <m:e>
                            <m:r>
                              <a:rPr lang="en-US" sz="1800" i="1">
                                <a:latin typeface="Cambria Math" panose="02040503050406030204" pitchFamily="18" charset="0"/>
                              </a:rPr>
                              <m:t>277.7</m:t>
                            </m:r>
                            <m:r>
                              <a:rPr lang="en-US" sz="1800" b="0" i="1" smtClean="0">
                                <a:latin typeface="Cambria Math" panose="02040503050406030204" pitchFamily="18" charset="0"/>
                              </a:rPr>
                              <m:t>3</m:t>
                            </m:r>
                            <m:r>
                              <a:rPr lang="en-US" sz="1800" i="1">
                                <a:latin typeface="Cambria Math" panose="02040503050406030204" pitchFamily="18" charset="0"/>
                                <a:ea typeface="Cambria Math" panose="02040503050406030204" pitchFamily="18" charset="0"/>
                              </a:rPr>
                              <m:t>∠94.1</m:t>
                            </m:r>
                            <m:r>
                              <a:rPr lang="en-US" sz="1800" b="0" i="1" smtClean="0">
                                <a:latin typeface="Cambria Math" panose="02040503050406030204" pitchFamily="18" charset="0"/>
                                <a:ea typeface="Cambria Math" panose="02040503050406030204" pitchFamily="18" charset="0"/>
                              </a:rPr>
                              <m:t>7</m:t>
                            </m:r>
                          </m:e>
                        </m:eqArr>
                      </m:e>
                    </m:d>
                  </m:oMath>
                </a14:m>
                <a:r>
                  <a:rPr lang="en-US" sz="1800" dirty="0"/>
                  <a:t> A</a:t>
                </a:r>
              </a:p>
            </p:txBody>
          </p:sp>
        </mc:Choice>
        <mc:Fallback xmlns="">
          <p:sp>
            <p:nvSpPr>
              <p:cNvPr id="10" name="Rectangle 9"/>
              <p:cNvSpPr>
                <a:spLocks noRot="1" noChangeAspect="1" noMove="1" noResize="1" noEditPoints="1" noAdjustHandles="1" noChangeArrowheads="1" noChangeShapeType="1" noTextEdit="1"/>
              </p:cNvSpPr>
              <p:nvPr/>
            </p:nvSpPr>
            <p:spPr>
              <a:xfrm>
                <a:off x="1777652" y="3760226"/>
                <a:ext cx="6073073" cy="830484"/>
              </a:xfrm>
              <a:prstGeom prst="rect">
                <a:avLst/>
              </a:prstGeom>
              <a:blipFill>
                <a:blip r:embed="rId3"/>
                <a:stretch>
                  <a:fillRect/>
                </a:stretch>
              </a:blipFill>
            </p:spPr>
            <p:txBody>
              <a:bodyPr/>
              <a:lstStyle/>
              <a:p>
                <a:r>
                  <a:rPr lang="en-US">
                    <a:noFill/>
                  </a:rPr>
                  <a:t> </a:t>
                </a:r>
              </a:p>
            </p:txBody>
          </p:sp>
        </mc:Fallback>
      </mc:AlternateContent>
      <p:sp>
        <p:nvSpPr>
          <p:cNvPr id="11" name="Rectangle 10"/>
          <p:cNvSpPr/>
          <p:nvPr/>
        </p:nvSpPr>
        <p:spPr>
          <a:xfrm>
            <a:off x="152400" y="4731401"/>
            <a:ext cx="8991600" cy="1015663"/>
          </a:xfrm>
          <a:prstGeom prst="rect">
            <a:avLst/>
          </a:prstGeom>
        </p:spPr>
        <p:txBody>
          <a:bodyPr wrap="square">
            <a:spAutoFit/>
          </a:bodyPr>
          <a:lstStyle/>
          <a:p>
            <a:r>
              <a:rPr lang="en-US" sz="2000" dirty="0">
                <a:solidFill>
                  <a:srgbClr val="000000"/>
                </a:solidFill>
              </a:rPr>
              <a:t>Comparing the computed line currents at node </a:t>
            </a:r>
            <a:r>
              <a:rPr lang="en-US" sz="2000" b="1" i="1" dirty="0">
                <a:solidFill>
                  <a:srgbClr val="000000"/>
                </a:solidFill>
              </a:rPr>
              <a:t>n</a:t>
            </a:r>
            <a:r>
              <a:rPr lang="en-US" sz="2000" dirty="0">
                <a:solidFill>
                  <a:srgbClr val="000000"/>
                </a:solidFill>
              </a:rPr>
              <a:t> to the balanced load currents at node </a:t>
            </a:r>
            <a:r>
              <a:rPr lang="en-US" sz="2000" b="1" i="1" dirty="0">
                <a:solidFill>
                  <a:srgbClr val="000000"/>
                </a:solidFill>
              </a:rPr>
              <a:t>m</a:t>
            </a:r>
            <a:r>
              <a:rPr lang="en-US" sz="2000" dirty="0">
                <a:solidFill>
                  <a:srgbClr val="000000"/>
                </a:solidFill>
              </a:rPr>
              <a:t>, a very slight difference is noted that is another result of the unbalanced voltages at node </a:t>
            </a:r>
            <a:r>
              <a:rPr lang="en-US" sz="2000" b="1" i="1" dirty="0">
                <a:solidFill>
                  <a:srgbClr val="000000"/>
                </a:solidFill>
              </a:rPr>
              <a:t>n</a:t>
            </a:r>
            <a:r>
              <a:rPr lang="en-US" sz="2000" dirty="0">
                <a:solidFill>
                  <a:srgbClr val="000000"/>
                </a:solidFill>
              </a:rPr>
              <a:t> and the shunt admittance of the line segment.</a:t>
            </a:r>
            <a:endParaRPr lang="en-US" sz="2000" dirty="0">
              <a:solidFill>
                <a:srgbClr val="000000"/>
              </a:solidFill>
              <a:effectLst/>
            </a:endParaRPr>
          </a:p>
        </p:txBody>
      </p:sp>
    </p:spTree>
    <p:extLst>
      <p:ext uri="{BB962C8B-B14F-4D97-AF65-F5344CB8AC3E}">
        <p14:creationId xmlns:p14="http://schemas.microsoft.com/office/powerpoint/2010/main" val="3806576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295400" y="3352800"/>
            <a:ext cx="7081837" cy="2498479"/>
          </a:xfrm>
          <a:prstGeom prst="rect">
            <a:avLst/>
          </a:prstGeom>
        </p:spPr>
      </p:pic>
      <p:sp>
        <p:nvSpPr>
          <p:cNvPr id="4" name="Slide Number Placeholder 3"/>
          <p:cNvSpPr>
            <a:spLocks noGrp="1"/>
          </p:cNvSpPr>
          <p:nvPr>
            <p:ph type="sldNum" sz="quarter" idx="4"/>
          </p:nvPr>
        </p:nvSpPr>
        <p:spPr/>
        <p:txBody>
          <a:bodyPr/>
          <a:lstStyle/>
          <a:p>
            <a:fld id="{179A9A4E-4C82-4D44-9372-C31BB3818094}" type="slidenum">
              <a:rPr lang="en-US" smtClean="0"/>
              <a:pPr/>
              <a:t>24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itle 7"/>
          <p:cNvSpPr>
            <a:spLocks noGrp="1"/>
          </p:cNvSpPr>
          <p:nvPr>
            <p:ph type="title"/>
          </p:nvPr>
        </p:nvSpPr>
        <p:spPr>
          <a:xfrm>
            <a:off x="457200" y="431513"/>
            <a:ext cx="3850734" cy="584775"/>
          </a:xfrm>
          <a:prstGeom prst="rect">
            <a:avLst/>
          </a:prstGeom>
        </p:spPr>
        <p:txBody>
          <a:bodyPr wrap="none">
            <a:spAutoFit/>
          </a:bodyPr>
          <a:lstStyle/>
          <a:p>
            <a:r>
              <a:rPr lang="en-US" sz="3200" dirty="0"/>
              <a:t>Modified Line Model</a:t>
            </a:r>
          </a:p>
        </p:txBody>
      </p:sp>
      <p:sp>
        <p:nvSpPr>
          <p:cNvPr id="9" name="Rectangle 8"/>
          <p:cNvSpPr/>
          <p:nvPr/>
        </p:nvSpPr>
        <p:spPr>
          <a:xfrm>
            <a:off x="0" y="914400"/>
            <a:ext cx="9220200" cy="1323439"/>
          </a:xfrm>
          <a:prstGeom prst="rect">
            <a:avLst/>
          </a:prstGeom>
        </p:spPr>
        <p:txBody>
          <a:bodyPr wrap="square">
            <a:spAutoFit/>
          </a:bodyPr>
          <a:lstStyle/>
          <a:p>
            <a:pPr algn="just"/>
            <a:r>
              <a:rPr lang="en-US" sz="2000" dirty="0">
                <a:solidFill>
                  <a:srgbClr val="000000"/>
                </a:solidFill>
              </a:rPr>
              <a:t>It was demonstrated in Example 1 that the shunt admittance of an overhead line is so small that it can be neglected. Figure 2 shows </a:t>
            </a:r>
            <a:r>
              <a:rPr lang="en-US" sz="2000" dirty="0">
                <a:solidFill>
                  <a:srgbClr val="FF0000"/>
                </a:solidFill>
              </a:rPr>
              <a:t>the modified line segment model with the shunt admittance neglected</a:t>
            </a:r>
            <a:r>
              <a:rPr lang="en-US" sz="2000" dirty="0">
                <a:solidFill>
                  <a:srgbClr val="000000"/>
                </a:solidFill>
              </a:rPr>
              <a:t>.</a:t>
            </a:r>
          </a:p>
          <a:p>
            <a:pPr algn="just"/>
            <a:r>
              <a:rPr lang="en-US" sz="2000" dirty="0">
                <a:solidFill>
                  <a:srgbClr val="000000"/>
                </a:solidFill>
              </a:rPr>
              <a:t>When the shunt admittance is neglected, the generalized matrices become</a:t>
            </a:r>
          </a:p>
        </p:txBody>
      </p:sp>
      <mc:AlternateContent xmlns:mc="http://schemas.openxmlformats.org/markup-compatibility/2006" xmlns:a14="http://schemas.microsoft.com/office/drawing/2010/main">
        <mc:Choice Requires="a14">
          <p:sp>
            <p:nvSpPr>
              <p:cNvPr id="10" name="TextBox 9"/>
              <p:cNvSpPr txBox="1"/>
              <p:nvPr/>
            </p:nvSpPr>
            <p:spPr>
              <a:xfrm>
                <a:off x="1752662" y="2282627"/>
                <a:ext cx="106099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e>
                      </m:d>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52662" y="2282627"/>
                <a:ext cx="1060996" cy="307777"/>
              </a:xfrm>
              <a:prstGeom prst="rect">
                <a:avLst/>
              </a:prstGeom>
              <a:blipFill>
                <a:blip r:embed="rId3"/>
                <a:stretch>
                  <a:fillRect r="-8046"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752662" y="2641029"/>
                <a:ext cx="13867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𝑏</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𝑎𝑏𝑐</m:t>
                          </m:r>
                        </m:sub>
                      </m:sSub>
                      <m:r>
                        <a:rPr lang="en-US" sz="2000" b="0" i="1" smtClean="0">
                          <a:latin typeface="Cambria Math" panose="02040503050406030204" pitchFamily="18" charset="0"/>
                        </a:rPr>
                        <m:t>]</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752662" y="2641029"/>
                <a:ext cx="1386726" cy="307777"/>
              </a:xfrm>
              <a:prstGeom prst="rect">
                <a:avLst/>
              </a:prstGeom>
              <a:blipFill>
                <a:blip r:embed="rId4"/>
                <a:stretch>
                  <a:fillRect r="-6608"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52662" y="3017387"/>
                <a:ext cx="10274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𝑐</m:t>
                          </m:r>
                        </m:e>
                      </m:d>
                      <m:r>
                        <a:rPr lang="en-US" sz="2000" b="0" i="1" smtClean="0">
                          <a:latin typeface="Cambria Math" panose="02040503050406030204" pitchFamily="18" charset="0"/>
                        </a:rPr>
                        <m:t>=[0]</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752662" y="3017387"/>
                <a:ext cx="1027461" cy="307777"/>
              </a:xfrm>
              <a:prstGeom prst="rect">
                <a:avLst/>
              </a:prstGeom>
              <a:blipFill>
                <a:blip r:embed="rId5"/>
                <a:stretch>
                  <a:fillRect r="-8929"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486462" y="2282626"/>
                <a:ext cx="10692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𝑑</m:t>
                          </m:r>
                        </m:e>
                      </m:d>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486462" y="2282626"/>
                <a:ext cx="1069267" cy="307777"/>
              </a:xfrm>
              <a:prstGeom prst="rect">
                <a:avLst/>
              </a:prstGeom>
              <a:blipFill>
                <a:blip r:embed="rId6"/>
                <a:stretch>
                  <a:fillRect r="-8571"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502583" y="2641028"/>
                <a:ext cx="10764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502583" y="2641028"/>
                <a:ext cx="1076449" cy="307777"/>
              </a:xfrm>
              <a:prstGeom prst="rect">
                <a:avLst/>
              </a:prstGeom>
              <a:blipFill>
                <a:blip r:embed="rId7"/>
                <a:stretch>
                  <a:fillRect r="-8523"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505211" y="3048000"/>
                <a:ext cx="14184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𝐵</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r>
                        <a:rPr lang="en-US" sz="2000" b="0" i="1" smtClean="0">
                          <a:latin typeface="Cambria Math" panose="02040503050406030204" pitchFamily="18" charset="0"/>
                        </a:rPr>
                        <m:t>]</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505211" y="3048000"/>
                <a:ext cx="1418402" cy="307777"/>
              </a:xfrm>
              <a:prstGeom prst="rect">
                <a:avLst/>
              </a:prstGeom>
              <a:blipFill>
                <a:blip r:embed="rId8"/>
                <a:stretch>
                  <a:fillRect r="-6009" b="-38000"/>
                </a:stretch>
              </a:blipFill>
            </p:spPr>
            <p:txBody>
              <a:bodyPr/>
              <a:lstStyle/>
              <a:p>
                <a:r>
                  <a:rPr lang="en-US">
                    <a:noFill/>
                  </a:rPr>
                  <a:t> </a:t>
                </a:r>
              </a:p>
            </p:txBody>
          </p:sp>
        </mc:Fallback>
      </mc:AlternateContent>
      <p:sp>
        <p:nvSpPr>
          <p:cNvPr id="16" name="TextBox 15"/>
          <p:cNvSpPr txBox="1"/>
          <p:nvPr/>
        </p:nvSpPr>
        <p:spPr>
          <a:xfrm>
            <a:off x="3505200" y="2236459"/>
            <a:ext cx="611065" cy="400110"/>
          </a:xfrm>
          <a:prstGeom prst="rect">
            <a:avLst/>
          </a:prstGeom>
          <a:noFill/>
        </p:spPr>
        <p:txBody>
          <a:bodyPr wrap="none" rtlCol="0">
            <a:spAutoFit/>
          </a:bodyPr>
          <a:lstStyle/>
          <a:p>
            <a:r>
              <a:rPr lang="en-US" sz="2000" dirty="0"/>
              <a:t>(32)</a:t>
            </a:r>
          </a:p>
        </p:txBody>
      </p:sp>
      <p:sp>
        <p:nvSpPr>
          <p:cNvPr id="17" name="TextBox 16"/>
          <p:cNvSpPr txBox="1"/>
          <p:nvPr/>
        </p:nvSpPr>
        <p:spPr>
          <a:xfrm>
            <a:off x="3505199" y="2621873"/>
            <a:ext cx="611065" cy="400110"/>
          </a:xfrm>
          <a:prstGeom prst="rect">
            <a:avLst/>
          </a:prstGeom>
          <a:noFill/>
        </p:spPr>
        <p:txBody>
          <a:bodyPr wrap="none" rtlCol="0">
            <a:spAutoFit/>
          </a:bodyPr>
          <a:lstStyle/>
          <a:p>
            <a:r>
              <a:rPr lang="en-US" sz="2000" dirty="0"/>
              <a:t>(33)</a:t>
            </a:r>
          </a:p>
        </p:txBody>
      </p:sp>
      <p:sp>
        <p:nvSpPr>
          <p:cNvPr id="18" name="TextBox 17"/>
          <p:cNvSpPr txBox="1"/>
          <p:nvPr/>
        </p:nvSpPr>
        <p:spPr>
          <a:xfrm>
            <a:off x="3505198" y="2971800"/>
            <a:ext cx="611065" cy="400110"/>
          </a:xfrm>
          <a:prstGeom prst="rect">
            <a:avLst/>
          </a:prstGeom>
          <a:noFill/>
        </p:spPr>
        <p:txBody>
          <a:bodyPr wrap="none" rtlCol="0">
            <a:spAutoFit/>
          </a:bodyPr>
          <a:lstStyle/>
          <a:p>
            <a:r>
              <a:rPr lang="en-US" sz="2000" dirty="0"/>
              <a:t>(34)</a:t>
            </a:r>
          </a:p>
        </p:txBody>
      </p:sp>
      <p:sp>
        <p:nvSpPr>
          <p:cNvPr id="19" name="TextBox 18"/>
          <p:cNvSpPr txBox="1"/>
          <p:nvPr/>
        </p:nvSpPr>
        <p:spPr>
          <a:xfrm>
            <a:off x="7069369" y="2231267"/>
            <a:ext cx="611065" cy="400110"/>
          </a:xfrm>
          <a:prstGeom prst="rect">
            <a:avLst/>
          </a:prstGeom>
          <a:noFill/>
        </p:spPr>
        <p:txBody>
          <a:bodyPr wrap="none" rtlCol="0">
            <a:spAutoFit/>
          </a:bodyPr>
          <a:lstStyle/>
          <a:p>
            <a:r>
              <a:rPr lang="en-US" sz="2000" dirty="0"/>
              <a:t>(35)</a:t>
            </a:r>
          </a:p>
        </p:txBody>
      </p:sp>
      <p:sp>
        <p:nvSpPr>
          <p:cNvPr id="20" name="TextBox 19"/>
          <p:cNvSpPr txBox="1"/>
          <p:nvPr/>
        </p:nvSpPr>
        <p:spPr>
          <a:xfrm>
            <a:off x="7085135" y="2590800"/>
            <a:ext cx="611065" cy="400110"/>
          </a:xfrm>
          <a:prstGeom prst="rect">
            <a:avLst/>
          </a:prstGeom>
          <a:noFill/>
        </p:spPr>
        <p:txBody>
          <a:bodyPr wrap="none" rtlCol="0">
            <a:spAutoFit/>
          </a:bodyPr>
          <a:lstStyle/>
          <a:p>
            <a:r>
              <a:rPr lang="en-US" sz="2000" dirty="0"/>
              <a:t>(36)</a:t>
            </a:r>
          </a:p>
        </p:txBody>
      </p:sp>
      <p:sp>
        <p:nvSpPr>
          <p:cNvPr id="21" name="TextBox 20"/>
          <p:cNvSpPr txBox="1"/>
          <p:nvPr/>
        </p:nvSpPr>
        <p:spPr>
          <a:xfrm>
            <a:off x="7085135" y="2971800"/>
            <a:ext cx="611065" cy="400110"/>
          </a:xfrm>
          <a:prstGeom prst="rect">
            <a:avLst/>
          </a:prstGeom>
          <a:noFill/>
        </p:spPr>
        <p:txBody>
          <a:bodyPr wrap="none" rtlCol="0">
            <a:spAutoFit/>
          </a:bodyPr>
          <a:lstStyle/>
          <a:p>
            <a:r>
              <a:rPr lang="en-US" sz="2000" dirty="0"/>
              <a:t>(37)</a:t>
            </a:r>
          </a:p>
        </p:txBody>
      </p:sp>
      <p:sp>
        <p:nvSpPr>
          <p:cNvPr id="23" name="TextBox 22"/>
          <p:cNvSpPr txBox="1"/>
          <p:nvPr/>
        </p:nvSpPr>
        <p:spPr>
          <a:xfrm>
            <a:off x="2474882" y="5802868"/>
            <a:ext cx="5036486" cy="369332"/>
          </a:xfrm>
          <a:prstGeom prst="rect">
            <a:avLst/>
          </a:prstGeom>
          <a:noFill/>
        </p:spPr>
        <p:txBody>
          <a:bodyPr wrap="square" rtlCol="0">
            <a:spAutoFit/>
          </a:bodyPr>
          <a:lstStyle/>
          <a:p>
            <a:pPr algn="ctr"/>
            <a:r>
              <a:rPr lang="en-US" sz="1800" dirty="0"/>
              <a:t>Fig.2 Modified line segment model</a:t>
            </a:r>
          </a:p>
        </p:txBody>
      </p:sp>
    </p:spTree>
    <p:extLst>
      <p:ext uri="{BB962C8B-B14F-4D97-AF65-F5344CB8AC3E}">
        <p14:creationId xmlns:p14="http://schemas.microsoft.com/office/powerpoint/2010/main" val="425702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4192173" cy="584775"/>
          </a:xfrm>
          <a:prstGeom prst="rect">
            <a:avLst/>
          </a:prstGeom>
        </p:spPr>
        <p:txBody>
          <a:bodyPr wrap="none">
            <a:spAutoFit/>
          </a:bodyPr>
          <a:lstStyle/>
          <a:p>
            <a:r>
              <a:rPr lang="en-US" sz="3200" dirty="0"/>
              <a:t>Three-Wire Delta Line</a:t>
            </a:r>
          </a:p>
        </p:txBody>
      </p:sp>
      <p:sp>
        <p:nvSpPr>
          <p:cNvPr id="7" name="Rectangle 6"/>
          <p:cNvSpPr/>
          <p:nvPr/>
        </p:nvSpPr>
        <p:spPr>
          <a:xfrm>
            <a:off x="-19744" y="1024578"/>
            <a:ext cx="9192927" cy="1200329"/>
          </a:xfrm>
          <a:prstGeom prst="rect">
            <a:avLst/>
          </a:prstGeom>
        </p:spPr>
        <p:txBody>
          <a:bodyPr wrap="square">
            <a:spAutoFit/>
          </a:bodyPr>
          <a:lstStyle/>
          <a:p>
            <a:pPr algn="just"/>
            <a:r>
              <a:rPr lang="en-US" sz="1800" dirty="0">
                <a:solidFill>
                  <a:srgbClr val="000000"/>
                </a:solidFill>
              </a:rPr>
              <a:t>If the line is a three-wire delta, then the voltage drops down the line must be in terms of the line-to-line voltages and line currents. However, it is possible to use “equivalent” line-to-neutral voltages so that the equations derived to this point will still apply. Writing the voltage drops in terms of line-to-line voltages results in</a:t>
            </a:r>
            <a:endParaRPr lang="en-US" sz="1800" dirty="0">
              <a:solidFill>
                <a:srgbClr val="000000"/>
              </a:solidFill>
              <a:effectLst/>
            </a:endParaRPr>
          </a:p>
        </p:txBody>
      </p:sp>
      <mc:AlternateContent xmlns:mc="http://schemas.openxmlformats.org/markup-compatibility/2006">
        <mc:Choice xmlns:a14="http://schemas.microsoft.com/office/drawing/2010/main" Requires="a14">
          <p:sp>
            <p:nvSpPr>
              <p:cNvPr id="8" name="Rectangle 7"/>
              <p:cNvSpPr/>
              <p:nvPr/>
            </p:nvSpPr>
            <p:spPr>
              <a:xfrm>
                <a:off x="2667000" y="2206101"/>
                <a:ext cx="4383572" cy="918200"/>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𝑣𝑑𝑟𝑜𝑝</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𝑐</m:t>
                                </m:r>
                                <m:r>
                                  <a:rPr lang="en-US" sz="1800" b="0" i="1" smtClean="0">
                                    <a:latin typeface="Cambria Math" panose="02040503050406030204" pitchFamily="18" charset="0"/>
                                  </a:rPr>
                                  <m:t>𝑎</m:t>
                                </m:r>
                              </m:sub>
                            </m:sSub>
                          </m:e>
                        </m:eqArr>
                      </m:e>
                    </m:d>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e>
                        </m:eqArr>
                      </m:e>
                    </m:d>
                  </m:oMath>
                </a14:m>
                <a:endParaRPr lang="en-US" sz="1800" dirty="0"/>
              </a:p>
            </p:txBody>
          </p:sp>
        </mc:Choice>
        <mc:Fallback>
          <p:sp>
            <p:nvSpPr>
              <p:cNvPr id="8" name="Rectangle 7"/>
              <p:cNvSpPr>
                <a:spLocks noRot="1" noChangeAspect="1" noMove="1" noResize="1" noEditPoints="1" noAdjustHandles="1" noChangeArrowheads="1" noChangeShapeType="1" noTextEdit="1"/>
              </p:cNvSpPr>
              <p:nvPr/>
            </p:nvSpPr>
            <p:spPr>
              <a:xfrm>
                <a:off x="2667000" y="2206101"/>
                <a:ext cx="4383572" cy="918200"/>
              </a:xfrm>
              <a:prstGeom prst="rect">
                <a:avLst/>
              </a:prstGeom>
              <a:blipFill>
                <a:blip r:embed="rId2"/>
                <a:stretch>
                  <a:fillRect b="-1370"/>
                </a:stretch>
              </a:blipFill>
            </p:spPr>
            <p:txBody>
              <a:bodyPr/>
              <a:lstStyle/>
              <a:p>
                <a:r>
                  <a:rPr lang="en-US">
                    <a:noFill/>
                  </a:rPr>
                  <a:t> </a:t>
                </a:r>
              </a:p>
            </p:txBody>
          </p:sp>
        </mc:Fallback>
      </mc:AlternateContent>
      <p:sp>
        <p:nvSpPr>
          <p:cNvPr id="9" name="Rectangle 8"/>
          <p:cNvSpPr/>
          <p:nvPr/>
        </p:nvSpPr>
        <p:spPr>
          <a:xfrm>
            <a:off x="36268" y="3025785"/>
            <a:ext cx="4572000" cy="369332"/>
          </a:xfrm>
          <a:prstGeom prst="rect">
            <a:avLst/>
          </a:prstGeom>
        </p:spPr>
        <p:txBody>
          <a:bodyPr>
            <a:spAutoFit/>
          </a:bodyPr>
          <a:lstStyle/>
          <a:p>
            <a:r>
              <a:rPr lang="en-US" sz="1800" dirty="0">
                <a:solidFill>
                  <a:srgbClr val="000000"/>
                </a:solidFill>
              </a:rPr>
              <a:t>where</a:t>
            </a:r>
            <a:endParaRPr lang="en-US" sz="1800" dirty="0">
              <a:solidFill>
                <a:srgbClr val="000000"/>
              </a:solidFill>
              <a:effectLst/>
            </a:endParaRPr>
          </a:p>
        </p:txBody>
      </p:sp>
      <mc:AlternateContent xmlns:mc="http://schemas.openxmlformats.org/markup-compatibility/2006">
        <mc:Choice xmlns:a14="http://schemas.microsoft.com/office/drawing/2010/main" Requires="a14">
          <p:sp>
            <p:nvSpPr>
              <p:cNvPr id="10" name="Rectangle 9"/>
              <p:cNvSpPr/>
              <p:nvPr/>
            </p:nvSpPr>
            <p:spPr>
              <a:xfrm>
                <a:off x="2728939" y="3245752"/>
                <a:ext cx="4055597" cy="902748"/>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𝑐</m:t>
                                </m:r>
                              </m:sub>
                            </m:sSub>
                          </m:e>
                        </m:eqAr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smtClean="0">
                                <a:solidFill>
                                  <a:schemeClr val="tx1"/>
                                </a:solidFill>
                                <a:latin typeface="Cambria Math" panose="02040503050406030204" pitchFamily="18" charset="0"/>
                              </a:rPr>
                            </m:ctrlPr>
                          </m:mPr>
                          <m:mr>
                            <m:e>
                              <m:sSub>
                                <m:sSubPr>
                                  <m:ctrlPr>
                                    <a:rPr lang="en-US" sz="1800" i="1">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𝑎</m:t>
                                  </m:r>
                                  <m:r>
                                    <a:rPr lang="en-US" sz="1800" b="0" i="1" smtClean="0">
                                      <a:solidFill>
                                        <a:schemeClr val="tx1"/>
                                      </a:solidFill>
                                      <a:latin typeface="Cambria Math" panose="02040503050406030204" pitchFamily="18" charset="0"/>
                                    </a:rPr>
                                    <m:t>𝑎</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𝑎</m:t>
                                  </m:r>
                                  <m:r>
                                    <a:rPr lang="en-US" sz="1800" b="0" i="1" smtClean="0">
                                      <a:solidFill>
                                        <a:schemeClr val="tx1"/>
                                      </a:solidFill>
                                      <a:latin typeface="Cambria Math" panose="02040503050406030204" pitchFamily="18" charset="0"/>
                                    </a:rPr>
                                    <m:t>𝑏</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𝑎</m:t>
                                  </m:r>
                                  <m:r>
                                    <a:rPr lang="en-US" sz="1800" b="0" i="1" smtClean="0">
                                      <a:solidFill>
                                        <a:schemeClr val="tx1"/>
                                      </a:solidFill>
                                      <a:latin typeface="Cambria Math" panose="02040503050406030204" pitchFamily="18" charset="0"/>
                                    </a:rPr>
                                    <m:t>𝑐</m:t>
                                  </m:r>
                                </m:sub>
                              </m:sSub>
                            </m:e>
                          </m:mr>
                          <m:m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𝑏</m:t>
                                  </m:r>
                                  <m:r>
                                    <a:rPr lang="en-US" sz="1800" i="1">
                                      <a:solidFill>
                                        <a:schemeClr val="tx1"/>
                                      </a:solidFill>
                                      <a:latin typeface="Cambria Math" panose="02040503050406030204" pitchFamily="18" charset="0"/>
                                    </a:rPr>
                                    <m:t>𝑎</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𝑏𝑏</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𝑐𝑏</m:t>
                                  </m:r>
                                </m:sub>
                              </m:sSub>
                            </m:e>
                          </m:mr>
                          <m:m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𝑐</m:t>
                                  </m:r>
                                  <m:r>
                                    <a:rPr lang="en-US" sz="1800" i="1">
                                      <a:solidFill>
                                        <a:schemeClr val="tx1"/>
                                      </a:solidFill>
                                      <a:latin typeface="Cambria Math" panose="02040503050406030204" pitchFamily="18" charset="0"/>
                                    </a:rPr>
                                    <m:t>𝑎</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𝑐𝑏</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𝑐𝑐</m:t>
                                  </m:r>
                                </m:sub>
                              </m:sSub>
                            </m:e>
                          </m:mr>
                        </m:m>
                      </m:e>
                    </m:d>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𝐼𝑙𝑖𝑛𝑒</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𝐼𝑙𝑖𝑛𝑒</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𝐼𝑙𝑖𝑛𝑒</m:t>
                                </m:r>
                              </m:e>
                              <m:sub>
                                <m:r>
                                  <a:rPr lang="en-US" sz="1800" b="0" i="1" smtClean="0">
                                    <a:latin typeface="Cambria Math" panose="02040503050406030204" pitchFamily="18" charset="0"/>
                                  </a:rPr>
                                  <m:t>𝑐</m:t>
                                </m:r>
                              </m:sub>
                            </m:sSub>
                          </m:e>
                        </m:eqArr>
                      </m:e>
                    </m:d>
                  </m:oMath>
                </a14:m>
                <a:endParaRPr lang="en-US" sz="1800" dirty="0"/>
              </a:p>
            </p:txBody>
          </p:sp>
        </mc:Choice>
        <mc:Fallback>
          <p:sp>
            <p:nvSpPr>
              <p:cNvPr id="10" name="Rectangle 9"/>
              <p:cNvSpPr>
                <a:spLocks noRot="1" noChangeAspect="1" noMove="1" noResize="1" noEditPoints="1" noAdjustHandles="1" noChangeArrowheads="1" noChangeShapeType="1" noTextEdit="1"/>
              </p:cNvSpPr>
              <p:nvPr/>
            </p:nvSpPr>
            <p:spPr>
              <a:xfrm>
                <a:off x="2728939" y="3245752"/>
                <a:ext cx="4055597" cy="902748"/>
              </a:xfrm>
              <a:prstGeom prst="rect">
                <a:avLst/>
              </a:prstGeom>
              <a:blipFill>
                <a:blip r:embed="rId3"/>
                <a:stretch>
                  <a:fillRect b="-2778"/>
                </a:stretch>
              </a:blipFill>
            </p:spPr>
            <p:txBody>
              <a:bodyPr/>
              <a:lstStyle/>
              <a:p>
                <a:r>
                  <a:rPr lang="en-US">
                    <a:noFill/>
                  </a:rPr>
                  <a:t> </a:t>
                </a:r>
              </a:p>
            </p:txBody>
          </p:sp>
        </mc:Fallback>
      </mc:AlternateContent>
      <p:sp>
        <p:nvSpPr>
          <p:cNvPr id="11" name="TextBox 10"/>
          <p:cNvSpPr txBox="1"/>
          <p:nvPr/>
        </p:nvSpPr>
        <p:spPr>
          <a:xfrm>
            <a:off x="7848600" y="2296790"/>
            <a:ext cx="833883" cy="461665"/>
          </a:xfrm>
          <a:prstGeom prst="rect">
            <a:avLst/>
          </a:prstGeom>
          <a:noFill/>
        </p:spPr>
        <p:txBody>
          <a:bodyPr wrap="none" rtlCol="0">
            <a:spAutoFit/>
          </a:bodyPr>
          <a:lstStyle/>
          <a:p>
            <a:r>
              <a:rPr lang="en-US" dirty="0"/>
              <a:t>(38a)</a:t>
            </a:r>
          </a:p>
        </p:txBody>
      </p:sp>
      <p:sp>
        <p:nvSpPr>
          <p:cNvPr id="12" name="TextBox 11"/>
          <p:cNvSpPr txBox="1"/>
          <p:nvPr/>
        </p:nvSpPr>
        <p:spPr>
          <a:xfrm>
            <a:off x="7848600" y="3415955"/>
            <a:ext cx="559769" cy="369332"/>
          </a:xfrm>
          <a:prstGeom prst="rect">
            <a:avLst/>
          </a:prstGeom>
          <a:noFill/>
        </p:spPr>
        <p:txBody>
          <a:bodyPr wrap="none" rtlCol="0">
            <a:spAutoFit/>
          </a:bodyPr>
          <a:lstStyle/>
          <a:p>
            <a:r>
              <a:rPr lang="en-US" dirty="0"/>
              <a:t>(39)</a:t>
            </a:r>
          </a:p>
        </p:txBody>
      </p:sp>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78853E54-47D5-5E43-BC90-AA539732E1A0}"/>
                  </a:ext>
                </a:extLst>
              </p:cNvPr>
              <p:cNvSpPr/>
              <p:nvPr/>
            </p:nvSpPr>
            <p:spPr>
              <a:xfrm>
                <a:off x="2690648" y="4598515"/>
                <a:ext cx="4188198" cy="97270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𝑣𝑑𝑟𝑜𝑝</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𝑐</m:t>
                                </m:r>
                              </m:sub>
                            </m:sSub>
                          </m:e>
                        </m:eqArr>
                      </m:e>
                    </m:d>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e>
                        </m:eqArr>
                      </m:e>
                    </m:d>
                  </m:oMath>
                </a14:m>
                <a:endParaRPr lang="en-US" sz="1800" dirty="0"/>
              </a:p>
            </p:txBody>
          </p:sp>
        </mc:Choice>
        <mc:Fallback>
          <p:sp>
            <p:nvSpPr>
              <p:cNvPr id="15" name="Rectangle 14">
                <a:extLst>
                  <a:ext uri="{FF2B5EF4-FFF2-40B4-BE49-F238E27FC236}">
                    <a16:creationId xmlns:a16="http://schemas.microsoft.com/office/drawing/2014/main" id="{78853E54-47D5-5E43-BC90-AA539732E1A0}"/>
                  </a:ext>
                </a:extLst>
              </p:cNvPr>
              <p:cNvSpPr>
                <a:spLocks noRot="1" noChangeAspect="1" noMove="1" noResize="1" noEditPoints="1" noAdjustHandles="1" noChangeArrowheads="1" noChangeShapeType="1" noTextEdit="1"/>
              </p:cNvSpPr>
              <p:nvPr/>
            </p:nvSpPr>
            <p:spPr>
              <a:xfrm>
                <a:off x="2690648" y="4598515"/>
                <a:ext cx="4188198" cy="972702"/>
              </a:xfrm>
              <a:prstGeom prst="rect">
                <a:avLst/>
              </a:prstGeom>
              <a:blipFill>
                <a:blip r:embed="rId4"/>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8F8A2012-A9FA-1E4D-8170-CB08C2DBB3B7}"/>
              </a:ext>
            </a:extLst>
          </p:cNvPr>
          <p:cNvSpPr txBox="1"/>
          <p:nvPr/>
        </p:nvSpPr>
        <p:spPr>
          <a:xfrm>
            <a:off x="7827579" y="4815606"/>
            <a:ext cx="851515" cy="461665"/>
          </a:xfrm>
          <a:prstGeom prst="rect">
            <a:avLst/>
          </a:prstGeom>
          <a:noFill/>
        </p:spPr>
        <p:txBody>
          <a:bodyPr wrap="none" rtlCol="0">
            <a:spAutoFit/>
          </a:bodyPr>
          <a:lstStyle/>
          <a:p>
            <a:r>
              <a:rPr lang="en-US" dirty="0"/>
              <a:t>(38b)</a:t>
            </a:r>
          </a:p>
        </p:txBody>
      </p:sp>
    </p:spTree>
    <p:extLst>
      <p:ext uri="{BB962C8B-B14F-4D97-AF65-F5344CB8AC3E}">
        <p14:creationId xmlns:p14="http://schemas.microsoft.com/office/powerpoint/2010/main" val="984003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4192173" cy="584775"/>
          </a:xfrm>
          <a:prstGeom prst="rect">
            <a:avLst/>
          </a:prstGeom>
        </p:spPr>
        <p:txBody>
          <a:bodyPr wrap="none">
            <a:spAutoFit/>
          </a:bodyPr>
          <a:lstStyle/>
          <a:p>
            <a:r>
              <a:rPr lang="en-US" sz="3200" dirty="0"/>
              <a:t>Three-Wire Delta Line</a:t>
            </a:r>
          </a:p>
        </p:txBody>
      </p:sp>
      <mc:AlternateContent xmlns:mc="http://schemas.openxmlformats.org/markup-compatibility/2006" xmlns:a14="http://schemas.microsoft.com/office/drawing/2010/main">
        <mc:Choice Requires="a14">
          <p:sp>
            <p:nvSpPr>
              <p:cNvPr id="7" name="Rectangle 6"/>
              <p:cNvSpPr/>
              <p:nvPr/>
            </p:nvSpPr>
            <p:spPr>
              <a:xfrm>
                <a:off x="2440581" y="902276"/>
                <a:ext cx="4188198" cy="97270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𝑣𝑑𝑟𝑜𝑝</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𝑐</m:t>
                                </m:r>
                              </m:sub>
                            </m:sSub>
                          </m:e>
                        </m:eqArr>
                      </m:e>
                    </m:d>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e>
                        </m:eqArr>
                      </m:e>
                    </m:d>
                  </m:oMath>
                </a14:m>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2440581" y="902276"/>
                <a:ext cx="4188198" cy="972702"/>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7850779" y="2281467"/>
            <a:ext cx="559769" cy="369332"/>
          </a:xfrm>
          <a:prstGeom prst="rect">
            <a:avLst/>
          </a:prstGeom>
          <a:noFill/>
        </p:spPr>
        <p:txBody>
          <a:bodyPr wrap="none" rtlCol="0">
            <a:spAutoFit/>
          </a:bodyPr>
          <a:lstStyle/>
          <a:p>
            <a:r>
              <a:rPr lang="en-US" dirty="0"/>
              <a:t>(40)</a:t>
            </a:r>
          </a:p>
        </p:txBody>
      </p:sp>
      <p:sp>
        <p:nvSpPr>
          <p:cNvPr id="9" name="Rectangle 8"/>
          <p:cNvSpPr/>
          <p:nvPr/>
        </p:nvSpPr>
        <p:spPr>
          <a:xfrm>
            <a:off x="75753" y="1898626"/>
            <a:ext cx="8918028" cy="400110"/>
          </a:xfrm>
          <a:prstGeom prst="rect">
            <a:avLst/>
          </a:prstGeom>
        </p:spPr>
        <p:txBody>
          <a:bodyPr wrap="square">
            <a:spAutoFit/>
          </a:bodyPr>
          <a:lstStyle/>
          <a:p>
            <a:r>
              <a:rPr lang="en-US" sz="2000" dirty="0">
                <a:solidFill>
                  <a:srgbClr val="000000"/>
                </a:solidFill>
              </a:rPr>
              <a:t>Expanding Equation (38b) for the phase </a:t>
            </a:r>
            <a:r>
              <a:rPr lang="en-US" sz="2000" i="1" dirty="0">
                <a:solidFill>
                  <a:srgbClr val="000000"/>
                </a:solidFill>
              </a:rPr>
              <a:t>a–b</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2971800" y="2318857"/>
                <a:ext cx="3474797"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𝑎𝑏</m:t>
                        </m:r>
                      </m:e>
                      <m:sub>
                        <m:r>
                          <a:rPr lang="en-US" sz="1800" b="0" i="1" smtClean="0">
                            <a:latin typeface="Cambria Math" panose="02040503050406030204" pitchFamily="18" charset="0"/>
                          </a:rPr>
                          <m:t>𝑛</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𝑉𝑎𝑏</m:t>
                        </m:r>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𝑣𝑑𝑟𝑜𝑝</m:t>
                        </m:r>
                      </m:e>
                      <m:sub>
                        <m:r>
                          <a:rPr lang="en-US" sz="1800" b="0" i="1" smtClean="0">
                            <a:latin typeface="Cambria Math" panose="02040503050406030204" pitchFamily="18" charset="0"/>
                          </a:rPr>
                          <m:t>𝑎</m:t>
                        </m:r>
                      </m:sub>
                    </m:sSub>
                  </m:oMath>
                </a14:m>
                <a:r>
                  <a:rPr lang="en-US" sz="1800" dirty="0"/>
                  <a:t> </a:t>
                </a:r>
                <a14:m>
                  <m:oMath xmlns:m="http://schemas.openxmlformats.org/officeDocument/2006/math">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oMath>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2971800" y="2318857"/>
                <a:ext cx="3474797" cy="369332"/>
              </a:xfrm>
              <a:prstGeom prst="rect">
                <a:avLst/>
              </a:prstGeom>
              <a:blipFill>
                <a:blip r:embed="rId3"/>
                <a:stretch>
                  <a:fillRect b="-14754"/>
                </a:stretch>
              </a:blipFill>
            </p:spPr>
            <p:txBody>
              <a:bodyPr/>
              <a:lstStyle/>
              <a:p>
                <a:r>
                  <a:rPr lang="en-US">
                    <a:noFill/>
                  </a:rPr>
                  <a:t> </a:t>
                </a:r>
              </a:p>
            </p:txBody>
          </p:sp>
        </mc:Fallback>
      </mc:AlternateContent>
      <p:sp>
        <p:nvSpPr>
          <p:cNvPr id="12" name="Rectangle 11"/>
          <p:cNvSpPr/>
          <p:nvPr/>
        </p:nvSpPr>
        <p:spPr>
          <a:xfrm>
            <a:off x="41151" y="2692976"/>
            <a:ext cx="8918028" cy="400110"/>
          </a:xfrm>
          <a:prstGeom prst="rect">
            <a:avLst/>
          </a:prstGeom>
        </p:spPr>
        <p:txBody>
          <a:bodyPr wrap="square">
            <a:spAutoFit/>
          </a:bodyPr>
          <a:lstStyle/>
          <a:p>
            <a:r>
              <a:rPr lang="en-US" sz="2000" dirty="0">
                <a:solidFill>
                  <a:srgbClr val="000000"/>
                </a:solidFill>
              </a:rPr>
              <a:t>but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1888542" y="2975878"/>
                <a:ext cx="2330638"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𝑉𝑎𝑏</m:t>
                        </m:r>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i="1">
                            <a:latin typeface="Cambria Math" panose="02040503050406030204" pitchFamily="18" charset="0"/>
                          </a:rPr>
                          <m:t>𝑛</m:t>
                        </m:r>
                      </m:sub>
                    </m:sSub>
                  </m:oMath>
                </a14:m>
                <a:r>
                  <a:rPr lang="en-US" sz="1800" dirty="0"/>
                  <a:t> </a:t>
                </a:r>
                <a14:m>
                  <m:oMath xmlns:m="http://schemas.openxmlformats.org/officeDocument/2006/math">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𝑉𝑏</m:t>
                        </m:r>
                        <m:r>
                          <a:rPr lang="en-US" sz="1800" b="0" i="1" smtClean="0">
                            <a:latin typeface="Cambria Math" panose="02040503050406030204" pitchFamily="18" charset="0"/>
                          </a:rPr>
                          <m:t>𝑛</m:t>
                        </m:r>
                      </m:e>
                      <m:sub>
                        <m:r>
                          <a:rPr lang="en-US" sz="1800" i="1">
                            <a:latin typeface="Cambria Math" panose="02040503050406030204" pitchFamily="18" charset="0"/>
                          </a:rPr>
                          <m:t>𝑛</m:t>
                        </m:r>
                      </m:sub>
                    </m:sSub>
                  </m:oMath>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1888542" y="2975878"/>
                <a:ext cx="2330638" cy="369332"/>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7850780" y="2895600"/>
            <a:ext cx="559769" cy="369332"/>
          </a:xfrm>
          <a:prstGeom prst="rect">
            <a:avLst/>
          </a:prstGeom>
          <a:noFill/>
        </p:spPr>
        <p:txBody>
          <a:bodyPr wrap="none" rtlCol="0">
            <a:spAutoFit/>
          </a:bodyPr>
          <a:lstStyle/>
          <a:p>
            <a:r>
              <a:rPr lang="en-US" dirty="0"/>
              <a:t>(41)</a:t>
            </a:r>
          </a:p>
        </p:txBody>
      </p:sp>
      <mc:AlternateContent xmlns:mc="http://schemas.openxmlformats.org/markup-compatibility/2006" xmlns:a14="http://schemas.microsoft.com/office/drawing/2010/main">
        <mc:Choice Requires="a14">
          <p:sp>
            <p:nvSpPr>
              <p:cNvPr id="15" name="Rectangle 14"/>
              <p:cNvSpPr/>
              <p:nvPr/>
            </p:nvSpPr>
            <p:spPr>
              <a:xfrm>
                <a:off x="4802781" y="2975878"/>
                <a:ext cx="2474908"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𝑉𝑎𝑏</m:t>
                        </m:r>
                      </m:e>
                      <m:sub>
                        <m:r>
                          <a:rPr lang="en-US" sz="1800" b="0" i="1" smtClean="0">
                            <a:latin typeface="Cambria Math" panose="02040503050406030204" pitchFamily="18" charset="0"/>
                          </a:rPr>
                          <m:t>𝑚</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𝑉𝑏</m:t>
                        </m:r>
                        <m:r>
                          <a:rPr lang="en-US" sz="1800" b="0" i="1" smtClean="0">
                            <a:latin typeface="Cambria Math" panose="02040503050406030204" pitchFamily="18" charset="0"/>
                          </a:rPr>
                          <m:t>𝑛</m:t>
                        </m:r>
                      </m:e>
                      <m:sub>
                        <m:r>
                          <a:rPr lang="en-US" sz="1800" b="0" i="1" smtClean="0">
                            <a:latin typeface="Cambria Math" panose="02040503050406030204" pitchFamily="18" charset="0"/>
                          </a:rPr>
                          <m:t>𝑚</m:t>
                        </m:r>
                      </m:sub>
                    </m:sSub>
                  </m:oMath>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4802781" y="2975878"/>
                <a:ext cx="2474908" cy="369332"/>
              </a:xfrm>
              <a:prstGeom prst="rect">
                <a:avLst/>
              </a:prstGeom>
              <a:blipFill>
                <a:blip r:embed="rId5"/>
                <a:stretch>
                  <a:fillRect/>
                </a:stretch>
              </a:blipFill>
            </p:spPr>
            <p:txBody>
              <a:bodyPr/>
              <a:lstStyle/>
              <a:p>
                <a:r>
                  <a:rPr lang="en-US">
                    <a:noFill/>
                  </a:rPr>
                  <a:t> </a:t>
                </a:r>
              </a:p>
            </p:txBody>
          </p:sp>
        </mc:Fallback>
      </mc:AlternateContent>
      <p:sp>
        <p:nvSpPr>
          <p:cNvPr id="16" name="Rectangle 15"/>
          <p:cNvSpPr/>
          <p:nvPr/>
        </p:nvSpPr>
        <p:spPr>
          <a:xfrm>
            <a:off x="57359" y="3350706"/>
            <a:ext cx="8936421" cy="400110"/>
          </a:xfrm>
          <a:prstGeom prst="rect">
            <a:avLst/>
          </a:prstGeom>
        </p:spPr>
        <p:txBody>
          <a:bodyPr wrap="square">
            <a:spAutoFit/>
          </a:bodyPr>
          <a:lstStyle/>
          <a:p>
            <a:r>
              <a:rPr lang="en-US" sz="2000" dirty="0">
                <a:solidFill>
                  <a:srgbClr val="000000"/>
                </a:solidFill>
              </a:rPr>
              <a:t>Substitute Equations (41) into Equation (40):</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1966560" y="3733800"/>
                <a:ext cx="5312865" cy="369332"/>
              </a:xfrm>
              <a:prstGeom prst="rect">
                <a:avLst/>
              </a:prstGeom>
            </p:spPr>
            <p:txBody>
              <a:bodyPr wrap="none">
                <a:spAutoFit/>
              </a:bodyPr>
              <a:lstStyle/>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𝑉𝑎𝑛</m:t>
                        </m:r>
                      </m:e>
                      <m:sub>
                        <m:r>
                          <a:rPr lang="en-US" sz="1800" i="1">
                            <a:latin typeface="Cambria Math" panose="02040503050406030204" pitchFamily="18" charset="0"/>
                          </a:rPr>
                          <m:t>𝑛</m:t>
                        </m:r>
                      </m:sub>
                    </m:sSub>
                  </m:oMath>
                </a14:m>
                <a:r>
                  <a:rPr lang="en-US" sz="1800" dirty="0"/>
                  <a:t> </a:t>
                </a:r>
                <a14:m>
                  <m:oMath xmlns:m="http://schemas.openxmlformats.org/officeDocument/2006/math">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𝑉𝑏𝑛</m:t>
                        </m:r>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𝑉𝑎𝑛</m:t>
                        </m:r>
                      </m:e>
                      <m:sub>
                        <m:r>
                          <a:rPr lang="en-US" sz="1800" i="1">
                            <a:latin typeface="Cambria Math" panose="02040503050406030204" pitchFamily="18" charset="0"/>
                          </a:rPr>
                          <m:t>𝑚</m:t>
                        </m:r>
                      </m:sub>
                    </m:sSub>
                    <m:r>
                      <m:rPr>
                        <m:nor/>
                      </m:rPr>
                      <a:rPr lang="en-US" sz="1800" dirty="0"/>
                      <m:t> </m:t>
                    </m:r>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𝑉𝑏𝑛</m:t>
                        </m:r>
                      </m:e>
                      <m:sub>
                        <m:r>
                          <a:rPr lang="en-US" sz="1800" i="1">
                            <a:latin typeface="Cambria Math" panose="02040503050406030204" pitchFamily="18" charset="0"/>
                          </a:rPr>
                          <m:t>𝑚</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oMath>
                </a14:m>
                <a:r>
                  <a:rPr lang="en-US" sz="1800" dirty="0"/>
                  <a:t> </a:t>
                </a:r>
                <a14:m>
                  <m:oMath xmlns:m="http://schemas.openxmlformats.org/officeDocument/2006/math">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𝑏</m:t>
                        </m:r>
                      </m:sub>
                    </m:sSub>
                  </m:oMath>
                </a14:m>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1966560" y="3733800"/>
                <a:ext cx="5312865" cy="369332"/>
              </a:xfrm>
              <a:prstGeom prst="rect">
                <a:avLst/>
              </a:prstGeom>
              <a:blipFill>
                <a:blip r:embed="rId6"/>
                <a:stretch>
                  <a:fillRect b="-15000"/>
                </a:stretch>
              </a:blipFill>
            </p:spPr>
            <p:txBody>
              <a:bodyPr/>
              <a:lstStyle/>
              <a:p>
                <a:r>
                  <a:rPr lang="en-US">
                    <a:noFill/>
                  </a:rPr>
                  <a:t> </a:t>
                </a:r>
              </a:p>
            </p:txBody>
          </p:sp>
        </mc:Fallback>
      </mc:AlternateContent>
      <p:sp>
        <p:nvSpPr>
          <p:cNvPr id="18" name="TextBox 17"/>
          <p:cNvSpPr txBox="1"/>
          <p:nvPr/>
        </p:nvSpPr>
        <p:spPr>
          <a:xfrm>
            <a:off x="7850780" y="3657600"/>
            <a:ext cx="559769" cy="369332"/>
          </a:xfrm>
          <a:prstGeom prst="rect">
            <a:avLst/>
          </a:prstGeom>
          <a:noFill/>
        </p:spPr>
        <p:txBody>
          <a:bodyPr wrap="none" rtlCol="0">
            <a:spAutoFit/>
          </a:bodyPr>
          <a:lstStyle/>
          <a:p>
            <a:r>
              <a:rPr lang="en-US" dirty="0"/>
              <a:t>(42)</a:t>
            </a:r>
          </a:p>
        </p:txBody>
      </p:sp>
      <p:sp>
        <p:nvSpPr>
          <p:cNvPr id="19" name="Rectangle 18"/>
          <p:cNvSpPr/>
          <p:nvPr/>
        </p:nvSpPr>
        <p:spPr>
          <a:xfrm>
            <a:off x="76200" y="4191000"/>
            <a:ext cx="8975391" cy="369332"/>
          </a:xfrm>
          <a:prstGeom prst="rect">
            <a:avLst/>
          </a:prstGeom>
        </p:spPr>
        <p:txBody>
          <a:bodyPr wrap="square">
            <a:spAutoFit/>
          </a:bodyPr>
          <a:lstStyle/>
          <a:p>
            <a:r>
              <a:rPr lang="en-US" sz="1800" dirty="0">
                <a:solidFill>
                  <a:srgbClr val="000000"/>
                </a:solidFill>
              </a:rPr>
              <a:t>Equation (42) can be broken into two parts in terms of “equivalent” line-to-neutral voltages: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0" name="Rectangle 19"/>
              <p:cNvSpPr/>
              <p:nvPr/>
            </p:nvSpPr>
            <p:spPr>
              <a:xfrm>
                <a:off x="1874843" y="4615934"/>
                <a:ext cx="26507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m:t>
                          </m:r>
                          <m:r>
                            <a:rPr lang="en-US" sz="1800" b="0" i="1" smtClean="0">
                              <a:latin typeface="Cambria Math" panose="02040503050406030204" pitchFamily="18" charset="0"/>
                            </a:rPr>
                            <m:t>𝑛</m:t>
                          </m:r>
                        </m:e>
                        <m:sub>
                          <m:r>
                            <a:rPr lang="en-US" sz="1800" b="0" i="1" smtClean="0">
                              <a:latin typeface="Cambria Math" panose="02040503050406030204" pitchFamily="18" charset="0"/>
                            </a:rPr>
                            <m:t>𝑚</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i="1">
                              <a:latin typeface="Cambria Math" panose="02040503050406030204" pitchFamily="18" charset="0"/>
                            </a:rPr>
                            <m:t>𝑎</m:t>
                          </m:r>
                        </m:sub>
                      </m:sSub>
                    </m:oMath>
                  </m:oMathPara>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1874843" y="4615934"/>
                <a:ext cx="2650726" cy="369332"/>
              </a:xfrm>
              <a:prstGeom prst="rect">
                <a:avLst/>
              </a:prstGeom>
              <a:blipFill>
                <a:blip r:embed="rId7"/>
                <a:stretch>
                  <a:fillRect b="-14754"/>
                </a:stretch>
              </a:blipFill>
            </p:spPr>
            <p:txBody>
              <a:bodyPr/>
              <a:lstStyle/>
              <a:p>
                <a:r>
                  <a:rPr lang="en-US">
                    <a:noFill/>
                  </a:rPr>
                  <a:t> </a:t>
                </a:r>
              </a:p>
            </p:txBody>
          </p:sp>
        </mc:Fallback>
      </mc:AlternateContent>
      <p:sp>
        <p:nvSpPr>
          <p:cNvPr id="21" name="TextBox 20"/>
          <p:cNvSpPr txBox="1"/>
          <p:nvPr/>
        </p:nvSpPr>
        <p:spPr>
          <a:xfrm>
            <a:off x="7850779" y="4548974"/>
            <a:ext cx="559769" cy="369332"/>
          </a:xfrm>
          <a:prstGeom prst="rect">
            <a:avLst/>
          </a:prstGeom>
          <a:noFill/>
        </p:spPr>
        <p:txBody>
          <a:bodyPr wrap="none" rtlCol="0">
            <a:spAutoFit/>
          </a:bodyPr>
          <a:lstStyle/>
          <a:p>
            <a:r>
              <a:rPr lang="en-US" dirty="0"/>
              <a:t>(43)</a:t>
            </a:r>
          </a:p>
        </p:txBody>
      </p:sp>
      <mc:AlternateContent xmlns:mc="http://schemas.openxmlformats.org/markup-compatibility/2006" xmlns:a14="http://schemas.microsoft.com/office/drawing/2010/main">
        <mc:Choice Requires="a14">
          <p:sp>
            <p:nvSpPr>
              <p:cNvPr id="22" name="Rectangle 21"/>
              <p:cNvSpPr/>
              <p:nvPr/>
            </p:nvSpPr>
            <p:spPr>
              <a:xfrm>
                <a:off x="4802781" y="4618391"/>
                <a:ext cx="26416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𝑏𝑛</m:t>
                          </m:r>
                        </m:e>
                        <m:sub>
                          <m:r>
                            <a:rPr lang="en-US" sz="1800" b="0" i="1" smtClean="0">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𝑏𝑛</m:t>
                          </m:r>
                        </m:e>
                        <m:sub>
                          <m:r>
                            <a:rPr lang="en-US" sz="1800" b="0" i="1" smtClean="0">
                              <a:latin typeface="Cambria Math" panose="02040503050406030204" pitchFamily="18" charset="0"/>
                            </a:rPr>
                            <m:t>𝑚</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𝑣𝑑𝑟𝑜𝑝</m:t>
                          </m:r>
                        </m:e>
                        <m:sub>
                          <m:r>
                            <a:rPr lang="en-US" sz="1800" b="0" i="1" smtClean="0">
                              <a:latin typeface="Cambria Math" panose="02040503050406030204" pitchFamily="18" charset="0"/>
                            </a:rPr>
                            <m:t>𝑏</m:t>
                          </m:r>
                        </m:sub>
                      </m:sSub>
                    </m:oMath>
                  </m:oMathPara>
                </a14:m>
                <a:endParaRPr lang="en-US" sz="1800" dirty="0"/>
              </a:p>
            </p:txBody>
          </p:sp>
        </mc:Choice>
        <mc:Fallback xmlns="">
          <p:sp>
            <p:nvSpPr>
              <p:cNvPr id="22" name="Rectangle 21"/>
              <p:cNvSpPr>
                <a:spLocks noRot="1" noChangeAspect="1" noMove="1" noResize="1" noEditPoints="1" noAdjustHandles="1" noChangeArrowheads="1" noChangeShapeType="1" noTextEdit="1"/>
              </p:cNvSpPr>
              <p:nvPr/>
            </p:nvSpPr>
            <p:spPr>
              <a:xfrm>
                <a:off x="4802781" y="4618391"/>
                <a:ext cx="2641621" cy="369332"/>
              </a:xfrm>
              <a:prstGeom prst="rect">
                <a:avLst/>
              </a:prstGeom>
              <a:blipFill>
                <a:blip r:embed="rId8"/>
                <a:stretch>
                  <a:fillRect b="-15000"/>
                </a:stretch>
              </a:blipFill>
            </p:spPr>
            <p:txBody>
              <a:bodyPr/>
              <a:lstStyle/>
              <a:p>
                <a:r>
                  <a:rPr lang="en-US">
                    <a:noFill/>
                  </a:rPr>
                  <a:t> </a:t>
                </a:r>
              </a:p>
            </p:txBody>
          </p:sp>
        </mc:Fallback>
      </mc:AlternateContent>
      <p:sp>
        <p:nvSpPr>
          <p:cNvPr id="23" name="Rectangle 22"/>
          <p:cNvSpPr/>
          <p:nvPr/>
        </p:nvSpPr>
        <p:spPr>
          <a:xfrm>
            <a:off x="41151" y="5053419"/>
            <a:ext cx="8883425" cy="923330"/>
          </a:xfrm>
          <a:prstGeom prst="rect">
            <a:avLst/>
          </a:prstGeom>
        </p:spPr>
        <p:txBody>
          <a:bodyPr wrap="square">
            <a:spAutoFit/>
          </a:bodyPr>
          <a:lstStyle/>
          <a:p>
            <a:pPr algn="just"/>
            <a:r>
              <a:rPr lang="en-US" sz="1800" dirty="0">
                <a:solidFill>
                  <a:srgbClr val="000000"/>
                </a:solidFill>
              </a:rPr>
              <a:t>The conclusion here is that it is possible to work with “equivalent” line-to-neutral voltages in a three-wire delta line. This is very important since it makes the development of general analyses techniques the same for four-wire wye and three-wire delta systems.</a:t>
            </a:r>
            <a:endParaRPr lang="en-US" sz="1800" dirty="0">
              <a:solidFill>
                <a:srgbClr val="000000"/>
              </a:solidFill>
              <a:effectLst/>
            </a:endParaRPr>
          </a:p>
        </p:txBody>
      </p:sp>
      <p:sp>
        <p:nvSpPr>
          <p:cNvPr id="24" name="TextBox 23">
            <a:extLst>
              <a:ext uri="{FF2B5EF4-FFF2-40B4-BE49-F238E27FC236}">
                <a16:creationId xmlns:a16="http://schemas.microsoft.com/office/drawing/2014/main" id="{17E1A5CF-B757-4D4F-8CA0-D855F0D68C20}"/>
              </a:ext>
            </a:extLst>
          </p:cNvPr>
          <p:cNvSpPr txBox="1"/>
          <p:nvPr/>
        </p:nvSpPr>
        <p:spPr>
          <a:xfrm>
            <a:off x="7696200" y="1104503"/>
            <a:ext cx="851515" cy="461665"/>
          </a:xfrm>
          <a:prstGeom prst="rect">
            <a:avLst/>
          </a:prstGeom>
          <a:noFill/>
        </p:spPr>
        <p:txBody>
          <a:bodyPr wrap="none" rtlCol="0">
            <a:spAutoFit/>
          </a:bodyPr>
          <a:lstStyle/>
          <a:p>
            <a:r>
              <a:rPr lang="en-US" dirty="0"/>
              <a:t>(38b)</a:t>
            </a:r>
          </a:p>
        </p:txBody>
      </p:sp>
    </p:spTree>
    <p:extLst>
      <p:ext uri="{BB962C8B-B14F-4D97-AF65-F5344CB8AC3E}">
        <p14:creationId xmlns:p14="http://schemas.microsoft.com/office/powerpoint/2010/main" val="62349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8153194" cy="584775"/>
          </a:xfrm>
          <a:prstGeom prst="rect">
            <a:avLst/>
          </a:prstGeom>
        </p:spPr>
        <p:txBody>
          <a:bodyPr wrap="none">
            <a:spAutoFit/>
          </a:bodyPr>
          <a:lstStyle/>
          <a:p>
            <a:r>
              <a:rPr lang="en-US" sz="3200" dirty="0"/>
              <a:t>Computation of Neutral and Ground Current</a:t>
            </a:r>
          </a:p>
        </p:txBody>
      </p:sp>
      <p:sp>
        <p:nvSpPr>
          <p:cNvPr id="7" name="Rectangle 6"/>
          <p:cNvSpPr/>
          <p:nvPr/>
        </p:nvSpPr>
        <p:spPr>
          <a:xfrm>
            <a:off x="0" y="1078210"/>
            <a:ext cx="9220200" cy="923330"/>
          </a:xfrm>
          <a:prstGeom prst="rect">
            <a:avLst/>
          </a:prstGeom>
        </p:spPr>
        <p:txBody>
          <a:bodyPr wrap="square">
            <a:spAutoFit/>
          </a:bodyPr>
          <a:lstStyle/>
          <a:p>
            <a:pPr algn="just"/>
            <a:r>
              <a:rPr lang="en-US" sz="1800" dirty="0"/>
              <a:t>The </a:t>
            </a:r>
            <a:r>
              <a:rPr lang="en-US" sz="1800" dirty="0" err="1"/>
              <a:t>Kron</a:t>
            </a:r>
            <a:r>
              <a:rPr lang="en-US" sz="1800" dirty="0"/>
              <a:t> reduction method was used to reduce the primitive impedance matrix to the 3 × 3 phase impedance matrix. Fig.3 shows a three-phase line with grounded neutral that is used in the </a:t>
            </a:r>
            <a:r>
              <a:rPr lang="en-US" sz="1800" dirty="0" err="1"/>
              <a:t>Kron</a:t>
            </a:r>
            <a:r>
              <a:rPr lang="en-US" sz="1800" dirty="0"/>
              <a:t> reduction. Note that the direction of the current flowing in the ground is shown in Fig.3.</a:t>
            </a:r>
          </a:p>
        </p:txBody>
      </p:sp>
      <p:pic>
        <p:nvPicPr>
          <p:cNvPr id="8" name="Picture 7"/>
          <p:cNvPicPr>
            <a:picLocks noChangeAspect="1"/>
          </p:cNvPicPr>
          <p:nvPr/>
        </p:nvPicPr>
        <p:blipFill>
          <a:blip r:embed="rId2"/>
          <a:stretch>
            <a:fillRect/>
          </a:stretch>
        </p:blipFill>
        <p:spPr>
          <a:xfrm>
            <a:off x="1558047" y="2001540"/>
            <a:ext cx="6096000" cy="2929968"/>
          </a:xfrm>
          <a:prstGeom prst="rect">
            <a:avLst/>
          </a:prstGeom>
        </p:spPr>
      </p:pic>
      <p:sp>
        <p:nvSpPr>
          <p:cNvPr id="9" name="TextBox 8"/>
          <p:cNvSpPr txBox="1"/>
          <p:nvPr/>
        </p:nvSpPr>
        <p:spPr>
          <a:xfrm>
            <a:off x="179878" y="4870360"/>
            <a:ext cx="8852338" cy="1200329"/>
          </a:xfrm>
          <a:prstGeom prst="rect">
            <a:avLst/>
          </a:prstGeom>
          <a:noFill/>
        </p:spPr>
        <p:txBody>
          <a:bodyPr wrap="square" rtlCol="0">
            <a:spAutoFit/>
          </a:bodyPr>
          <a:lstStyle/>
          <a:p>
            <a:pPr algn="ctr"/>
            <a:r>
              <a:rPr lang="en-US" sz="1800" dirty="0"/>
              <a:t>Fig.3 Three-phase line with neutral and ground currents (Note the main differences between this figure and the modified line mode in Fig.2: (1) the impedances here are primitive impedances and neutral conductor is in the figure and (2) the impedances in Fig. 2 are phase impedances that have already considered neutral conductor effect  )</a:t>
            </a:r>
          </a:p>
        </p:txBody>
      </p:sp>
    </p:spTree>
    <p:extLst>
      <p:ext uri="{BB962C8B-B14F-4D97-AF65-F5344CB8AC3E}">
        <p14:creationId xmlns:p14="http://schemas.microsoft.com/office/powerpoint/2010/main" val="2618278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7A4C29A2-937C-49AC-8191-6160A2E9BF7D}"/>
              </a:ext>
            </a:extLst>
          </p:cNvPr>
          <p:cNvSpPr>
            <a:spLocks noGrp="1"/>
          </p:cNvSpPr>
          <p:nvPr>
            <p:ph type="title"/>
          </p:nvPr>
        </p:nvSpPr>
        <p:spPr>
          <a:xfrm>
            <a:off x="457200" y="431513"/>
            <a:ext cx="8153194" cy="584775"/>
          </a:xfrm>
          <a:prstGeom prst="rect">
            <a:avLst/>
          </a:prstGeom>
        </p:spPr>
        <p:txBody>
          <a:bodyPr wrap="none">
            <a:spAutoFit/>
          </a:bodyPr>
          <a:lstStyle/>
          <a:p>
            <a:r>
              <a:rPr lang="en-US" sz="3200" dirty="0"/>
              <a:t>Computation of Neutral and Ground Current</a:t>
            </a:r>
          </a:p>
        </p:txBody>
      </p:sp>
      <p:sp>
        <p:nvSpPr>
          <p:cNvPr id="7" name="Rectangle 4">
            <a:extLst>
              <a:ext uri="{FF2B5EF4-FFF2-40B4-BE49-F238E27FC236}">
                <a16:creationId xmlns:a16="http://schemas.microsoft.com/office/drawing/2014/main" id="{AEF37386-7A81-4121-8371-9AC6883CE7FD}"/>
              </a:ext>
            </a:extLst>
          </p:cNvPr>
          <p:cNvSpPr/>
          <p:nvPr/>
        </p:nvSpPr>
        <p:spPr>
          <a:xfrm>
            <a:off x="76200" y="1052509"/>
            <a:ext cx="8991600" cy="646331"/>
          </a:xfrm>
          <a:prstGeom prst="rect">
            <a:avLst/>
          </a:prstGeom>
        </p:spPr>
        <p:txBody>
          <a:bodyPr wrap="square">
            <a:spAutoFit/>
          </a:bodyPr>
          <a:lstStyle/>
          <a:p>
            <a:r>
              <a:rPr lang="en-US" sz="1800" dirty="0">
                <a:solidFill>
                  <a:srgbClr val="000000"/>
                </a:solidFill>
              </a:rPr>
              <a:t>In the development of the </a:t>
            </a:r>
            <a:r>
              <a:rPr lang="en-US" sz="1800" dirty="0" err="1">
                <a:solidFill>
                  <a:srgbClr val="000000"/>
                </a:solidFill>
              </a:rPr>
              <a:t>Kron</a:t>
            </a:r>
            <a:r>
              <a:rPr lang="en-US" sz="1800" dirty="0">
                <a:solidFill>
                  <a:srgbClr val="000000"/>
                </a:solidFill>
              </a:rPr>
              <a:t> reduction method, Equation (44) defined the “neutral transform matrix” [</a:t>
            </a:r>
            <a:r>
              <a:rPr lang="en-US" sz="1800" i="1" dirty="0" err="1">
                <a:solidFill>
                  <a:srgbClr val="000000"/>
                </a:solidFill>
              </a:rPr>
              <a:t>t</a:t>
            </a:r>
            <a:r>
              <a:rPr lang="en-US" sz="1800" i="1" baseline="-25000" dirty="0" err="1">
                <a:solidFill>
                  <a:srgbClr val="000000"/>
                </a:solidFill>
              </a:rPr>
              <a:t>n</a:t>
            </a:r>
            <a:r>
              <a:rPr lang="en-US" sz="1800" dirty="0">
                <a:solidFill>
                  <a:srgbClr val="000000"/>
                </a:solidFill>
              </a:rPr>
              <a:t>]. </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8" name="Rectangle 6">
                <a:extLst>
                  <a:ext uri="{FF2B5EF4-FFF2-40B4-BE49-F238E27FC236}">
                    <a16:creationId xmlns:a16="http://schemas.microsoft.com/office/drawing/2014/main" id="{54076D9A-2F30-4725-BE9C-27D7426D3052}"/>
                  </a:ext>
                </a:extLst>
              </p:cNvPr>
              <p:cNvSpPr/>
              <p:nvPr/>
            </p:nvSpPr>
            <p:spPr>
              <a:xfrm>
                <a:off x="3178174" y="1653511"/>
                <a:ext cx="2711448"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i="1">
                                  <a:latin typeface="Cambria Math" panose="02040503050406030204" pitchFamily="18" charset="0"/>
                                </a:rPr>
                                <m:t>𝑛</m:t>
                              </m:r>
                            </m:sub>
                          </m:sSub>
                        </m:e>
                      </m:d>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𝑧</m:t>
                                      </m:r>
                                    </m:e>
                                  </m:acc>
                                </m:e>
                                <m:sub>
                                  <m:r>
                                    <a:rPr lang="en-US" sz="2000" b="0" i="1" smtClean="0">
                                      <a:latin typeface="Cambria Math" panose="02040503050406030204" pitchFamily="18" charset="0"/>
                                    </a:rPr>
                                    <m:t>𝑛𝑛</m:t>
                                  </m:r>
                                </m:sub>
                              </m:sSub>
                            </m:e>
                          </m:d>
                        </m:e>
                        <m:sup>
                          <m:r>
                            <a:rPr lang="en-US" sz="2000" i="1">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𝑧</m:t>
                                  </m:r>
                                </m:e>
                              </m:acc>
                            </m:e>
                            <m:sub>
                              <m:r>
                                <a:rPr lang="en-US" sz="2000" i="1">
                                  <a:latin typeface="Cambria Math" panose="02040503050406030204" pitchFamily="18" charset="0"/>
                                </a:rPr>
                                <m:t>𝑛</m:t>
                              </m:r>
                              <m:r>
                                <a:rPr lang="en-US" sz="2000" b="0" i="1" smtClean="0">
                                  <a:latin typeface="Cambria Math" panose="02040503050406030204" pitchFamily="18" charset="0"/>
                                </a:rPr>
                                <m:t>𝑗</m:t>
                              </m:r>
                            </m:sub>
                          </m:sSub>
                        </m:e>
                      </m:d>
                    </m:oMath>
                  </m:oMathPara>
                </a14:m>
                <a:endParaRPr lang="en-US" sz="2000" dirty="0"/>
              </a:p>
            </p:txBody>
          </p:sp>
        </mc:Choice>
        <mc:Fallback xmlns="">
          <p:sp>
            <p:nvSpPr>
              <p:cNvPr id="8" name="Rectangle 6">
                <a:extLst>
                  <a:ext uri="{FF2B5EF4-FFF2-40B4-BE49-F238E27FC236}">
                    <a16:creationId xmlns:a16="http://schemas.microsoft.com/office/drawing/2014/main" id="{54076D9A-2F30-4725-BE9C-27D7426D3052}"/>
                  </a:ext>
                </a:extLst>
              </p:cNvPr>
              <p:cNvSpPr>
                <a:spLocks noRot="1" noChangeAspect="1" noMove="1" noResize="1" noEditPoints="1" noAdjustHandles="1" noChangeArrowheads="1" noChangeShapeType="1" noTextEdit="1"/>
              </p:cNvSpPr>
              <p:nvPr/>
            </p:nvSpPr>
            <p:spPr>
              <a:xfrm>
                <a:off x="3178174" y="1653511"/>
                <a:ext cx="2711448" cy="446917"/>
              </a:xfrm>
              <a:prstGeom prst="rect">
                <a:avLst/>
              </a:prstGeom>
              <a:blipFill>
                <a:blip r:embed="rId2"/>
                <a:stretch>
                  <a:fillRect b="-810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9837132-4F1C-419D-8CC1-0668AE689E8C}"/>
              </a:ext>
            </a:extLst>
          </p:cNvPr>
          <p:cNvSpPr txBox="1"/>
          <p:nvPr/>
        </p:nvSpPr>
        <p:spPr>
          <a:xfrm>
            <a:off x="7949715" y="1697093"/>
            <a:ext cx="559769" cy="369332"/>
          </a:xfrm>
          <a:prstGeom prst="rect">
            <a:avLst/>
          </a:prstGeom>
          <a:noFill/>
        </p:spPr>
        <p:txBody>
          <a:bodyPr wrap="none" rtlCol="0">
            <a:spAutoFit/>
          </a:bodyPr>
          <a:lstStyle/>
          <a:p>
            <a:r>
              <a:rPr lang="en-US" dirty="0"/>
              <a:t>(44)</a:t>
            </a:r>
          </a:p>
        </p:txBody>
      </p:sp>
      <mc:AlternateContent xmlns:mc="http://schemas.openxmlformats.org/markup-compatibility/2006" xmlns:a14="http://schemas.microsoft.com/office/drawing/2010/main">
        <mc:Choice Requires="a14">
          <p:sp>
            <p:nvSpPr>
              <p:cNvPr id="11" name="Rectangle 13">
                <a:extLst>
                  <a:ext uri="{FF2B5EF4-FFF2-40B4-BE49-F238E27FC236}">
                    <a16:creationId xmlns:a16="http://schemas.microsoft.com/office/drawing/2014/main" id="{E031148B-027C-4B80-AFF7-F0F6DE3D47C0}"/>
                  </a:ext>
                </a:extLst>
              </p:cNvPr>
              <p:cNvSpPr/>
              <p:nvPr/>
            </p:nvSpPr>
            <p:spPr>
              <a:xfrm>
                <a:off x="74341" y="2250680"/>
                <a:ext cx="8991600" cy="1303947"/>
              </a:xfrm>
              <a:prstGeom prst="rect">
                <a:avLst/>
              </a:prstGeom>
            </p:spPr>
            <p:txBody>
              <a:bodyPr wrap="square">
                <a:spAutoFit/>
              </a:bodyPr>
              <a:lstStyle/>
              <a:p>
                <a:r>
                  <a:rPr lang="en-US" sz="1800" dirty="0">
                    <a:solidFill>
                      <a:srgbClr val="000000"/>
                    </a:solidFill>
                  </a:rPr>
                  <a:t>The matrices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𝑧</m:t>
                                </m:r>
                              </m:e>
                            </m:acc>
                          </m:e>
                          <m:sub>
                            <m:r>
                              <a:rPr lang="en-US" sz="1800" i="1">
                                <a:latin typeface="Cambria Math" panose="02040503050406030204" pitchFamily="18" charset="0"/>
                              </a:rPr>
                              <m:t>𝑛𝑛</m:t>
                            </m:r>
                          </m:sub>
                        </m:sSub>
                      </m:e>
                    </m:d>
                  </m:oMath>
                </a14:m>
                <a:r>
                  <a:rPr lang="en-US" sz="1800" dirty="0">
                    <a:solidFill>
                      <a:srgbClr val="000000"/>
                    </a:solidFill>
                  </a:rPr>
                  <a:t> and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𝑧</m:t>
                                </m:r>
                              </m:e>
                            </m:acc>
                          </m:e>
                          <m:sub>
                            <m:r>
                              <a:rPr lang="en-US" sz="1800" i="1">
                                <a:latin typeface="Cambria Math" panose="02040503050406030204" pitchFamily="18" charset="0"/>
                              </a:rPr>
                              <m:t>𝑛</m:t>
                            </m:r>
                            <m:r>
                              <a:rPr lang="en-US" sz="1800" b="0" i="1" smtClean="0">
                                <a:latin typeface="Cambria Math" panose="02040503050406030204" pitchFamily="18" charset="0"/>
                              </a:rPr>
                              <m:t>𝑗</m:t>
                            </m:r>
                          </m:sub>
                        </m:sSub>
                      </m:e>
                    </m:d>
                  </m:oMath>
                </a14:m>
                <a:r>
                  <a:rPr lang="en-US" sz="1800" dirty="0"/>
                  <a:t>are the partitioned matrices in the primitive impedance matrix. </a:t>
                </a:r>
              </a:p>
              <a:p>
                <a:pPr algn="just"/>
                <a:r>
                  <a:rPr lang="en-US" sz="1800" dirty="0"/>
                  <a:t>When the currents flowing in the lines have been determined, Equation (45) is used to compute the current flowing in the grounded neutral wire(s):</a:t>
                </a:r>
              </a:p>
              <a:p>
                <a:endParaRPr lang="en-US" sz="2200" dirty="0">
                  <a:solidFill>
                    <a:srgbClr val="000000"/>
                  </a:solidFill>
                  <a:effectLst/>
                </a:endParaRPr>
              </a:p>
            </p:txBody>
          </p:sp>
        </mc:Choice>
        <mc:Fallback xmlns="">
          <p:sp>
            <p:nvSpPr>
              <p:cNvPr id="11" name="Rectangle 13">
                <a:extLst>
                  <a:ext uri="{FF2B5EF4-FFF2-40B4-BE49-F238E27FC236}">
                    <a16:creationId xmlns:a16="http://schemas.microsoft.com/office/drawing/2014/main" id="{E031148B-027C-4B80-AFF7-F0F6DE3D47C0}"/>
                  </a:ext>
                </a:extLst>
              </p:cNvPr>
              <p:cNvSpPr>
                <a:spLocks noRot="1" noChangeAspect="1" noMove="1" noResize="1" noEditPoints="1" noAdjustHandles="1" noChangeArrowheads="1" noChangeShapeType="1" noTextEdit="1"/>
              </p:cNvSpPr>
              <p:nvPr/>
            </p:nvSpPr>
            <p:spPr>
              <a:xfrm>
                <a:off x="74341" y="2250680"/>
                <a:ext cx="8991600" cy="1303947"/>
              </a:xfrm>
              <a:prstGeom prst="rect">
                <a:avLst/>
              </a:prstGeom>
              <a:blipFill>
                <a:blip r:embed="rId3"/>
                <a:stretch>
                  <a:fillRect l="-542" t="-935" r="-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4">
                <a:extLst>
                  <a:ext uri="{FF2B5EF4-FFF2-40B4-BE49-F238E27FC236}">
                    <a16:creationId xmlns:a16="http://schemas.microsoft.com/office/drawing/2014/main" id="{EC5E5056-6DFE-473B-B1B6-2DF910A058CE}"/>
                  </a:ext>
                </a:extLst>
              </p:cNvPr>
              <p:cNvSpPr/>
              <p:nvPr/>
            </p:nvSpPr>
            <p:spPr>
              <a:xfrm>
                <a:off x="3442446" y="3277046"/>
                <a:ext cx="218290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𝑛</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𝑛</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𝑎𝑏𝑐</m:t>
                              </m:r>
                            </m:sub>
                          </m:sSub>
                        </m:e>
                      </m:d>
                    </m:oMath>
                  </m:oMathPara>
                </a14:m>
                <a:endParaRPr lang="en-US" sz="2000" dirty="0"/>
              </a:p>
            </p:txBody>
          </p:sp>
        </mc:Choice>
        <mc:Fallback xmlns="">
          <p:sp>
            <p:nvSpPr>
              <p:cNvPr id="12" name="Rectangle 14">
                <a:extLst>
                  <a:ext uri="{FF2B5EF4-FFF2-40B4-BE49-F238E27FC236}">
                    <a16:creationId xmlns:a16="http://schemas.microsoft.com/office/drawing/2014/main" id="{EC5E5056-6DFE-473B-B1B6-2DF910A058CE}"/>
                  </a:ext>
                </a:extLst>
              </p:cNvPr>
              <p:cNvSpPr>
                <a:spLocks noRot="1" noChangeAspect="1" noMove="1" noResize="1" noEditPoints="1" noAdjustHandles="1" noChangeArrowheads="1" noChangeShapeType="1" noTextEdit="1"/>
              </p:cNvSpPr>
              <p:nvPr/>
            </p:nvSpPr>
            <p:spPr>
              <a:xfrm>
                <a:off x="3442446" y="3277046"/>
                <a:ext cx="2182905" cy="400110"/>
              </a:xfrm>
              <a:prstGeom prst="rect">
                <a:avLst/>
              </a:prstGeom>
              <a:blipFill>
                <a:blip r:embed="rId4"/>
                <a:stretch>
                  <a:fillRect b="-3077"/>
                </a:stretch>
              </a:blipFill>
            </p:spPr>
            <p:txBody>
              <a:bodyPr/>
              <a:lstStyle/>
              <a:p>
                <a:r>
                  <a:rPr lang="en-US">
                    <a:noFill/>
                  </a:rPr>
                  <a:t> </a:t>
                </a:r>
              </a:p>
            </p:txBody>
          </p:sp>
        </mc:Fallback>
      </mc:AlternateContent>
      <p:sp>
        <p:nvSpPr>
          <p:cNvPr id="13" name="TextBox 15">
            <a:extLst>
              <a:ext uri="{FF2B5EF4-FFF2-40B4-BE49-F238E27FC236}">
                <a16:creationId xmlns:a16="http://schemas.microsoft.com/office/drawing/2014/main" id="{AE006531-D15D-48EB-BC4A-9BA39ABB74E9}"/>
              </a:ext>
            </a:extLst>
          </p:cNvPr>
          <p:cNvSpPr txBox="1"/>
          <p:nvPr/>
        </p:nvSpPr>
        <p:spPr>
          <a:xfrm>
            <a:off x="7949715" y="3244334"/>
            <a:ext cx="559769" cy="369332"/>
          </a:xfrm>
          <a:prstGeom prst="rect">
            <a:avLst/>
          </a:prstGeom>
          <a:noFill/>
        </p:spPr>
        <p:txBody>
          <a:bodyPr wrap="none" rtlCol="0">
            <a:spAutoFit/>
          </a:bodyPr>
          <a:lstStyle/>
          <a:p>
            <a:r>
              <a:rPr lang="en-US" dirty="0"/>
              <a:t>(45)</a:t>
            </a:r>
          </a:p>
        </p:txBody>
      </p:sp>
      <mc:AlternateContent xmlns:mc="http://schemas.openxmlformats.org/markup-compatibility/2006" xmlns:a14="http://schemas.microsoft.com/office/drawing/2010/main">
        <mc:Choice Requires="a14">
          <p:sp>
            <p:nvSpPr>
              <p:cNvPr id="14" name="Rectangle 11">
                <a:extLst>
                  <a:ext uri="{FF2B5EF4-FFF2-40B4-BE49-F238E27FC236}">
                    <a16:creationId xmlns:a16="http://schemas.microsoft.com/office/drawing/2014/main" id="{3154D742-EFEE-42F0-B3DB-47106742B142}"/>
                  </a:ext>
                </a:extLst>
              </p:cNvPr>
              <p:cNvSpPr/>
              <p:nvPr/>
            </p:nvSpPr>
            <p:spPr>
              <a:xfrm>
                <a:off x="112441" y="3780192"/>
                <a:ext cx="8915400" cy="1846659"/>
              </a:xfrm>
              <a:prstGeom prst="rect">
                <a:avLst/>
              </a:prstGeom>
            </p:spPr>
            <p:txBody>
              <a:bodyPr wrap="square">
                <a:spAutoFit/>
              </a:bodyPr>
              <a:lstStyle/>
              <a:p>
                <a:pPr algn="just"/>
                <a:r>
                  <a:rPr lang="en-US" sz="1800" dirty="0">
                    <a:solidFill>
                      <a:srgbClr val="000000"/>
                    </a:solidFill>
                  </a:rPr>
                  <a:t>In Equation (45), the matrix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𝑛</m:t>
                            </m:r>
                          </m:sub>
                        </m:sSub>
                      </m:e>
                    </m:d>
                  </m:oMath>
                </a14:m>
                <a:r>
                  <a:rPr lang="en-US" sz="1800" dirty="0"/>
                  <a:t>for an overhead line with one neutral wire will be a single element. However, in the case of an underground line consisting of concentric neutral cables or taped shielded cables with or without a separate neutral wire, </a:t>
                </a:r>
                <a14:m>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𝑛</m:t>
                            </m:r>
                          </m:sub>
                        </m:sSub>
                      </m:e>
                    </m:d>
                  </m:oMath>
                </a14:m>
                <a:r>
                  <a:rPr lang="en-US" sz="1800" dirty="0">
                    <a:solidFill>
                      <a:srgbClr val="000000"/>
                    </a:solidFill>
                    <a:effectLst/>
                  </a:rPr>
                  <a:t> </a:t>
                </a:r>
                <a:r>
                  <a:rPr lang="en-US" sz="1800" dirty="0"/>
                  <a:t>will be the currents flowing in each of the cable neutrals and the separate neutral wire if present. Once the neutral current(s) has been determined, Kirchhoff's current law is used to compute the current flowing in ground:</a:t>
                </a:r>
              </a:p>
              <a:p>
                <a:endParaRPr lang="en-US" dirty="0">
                  <a:solidFill>
                    <a:srgbClr val="000000"/>
                  </a:solidFill>
                  <a:effectLst/>
                </a:endParaRPr>
              </a:p>
            </p:txBody>
          </p:sp>
        </mc:Choice>
        <mc:Fallback xmlns="">
          <p:sp>
            <p:nvSpPr>
              <p:cNvPr id="14" name="Rectangle 11">
                <a:extLst>
                  <a:ext uri="{FF2B5EF4-FFF2-40B4-BE49-F238E27FC236}">
                    <a16:creationId xmlns:a16="http://schemas.microsoft.com/office/drawing/2014/main" id="{3154D742-EFEE-42F0-B3DB-47106742B142}"/>
                  </a:ext>
                </a:extLst>
              </p:cNvPr>
              <p:cNvSpPr>
                <a:spLocks noRot="1" noChangeAspect="1" noMove="1" noResize="1" noEditPoints="1" noAdjustHandles="1" noChangeArrowheads="1" noChangeShapeType="1" noTextEdit="1"/>
              </p:cNvSpPr>
              <p:nvPr/>
            </p:nvSpPr>
            <p:spPr>
              <a:xfrm>
                <a:off x="112441" y="3780192"/>
                <a:ext cx="8915400" cy="1846659"/>
              </a:xfrm>
              <a:prstGeom prst="rect">
                <a:avLst/>
              </a:prstGeom>
              <a:blipFill>
                <a:blip r:embed="rId5"/>
                <a:stretch>
                  <a:fillRect l="-547" t="-1650" r="-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6">
                <a:extLst>
                  <a:ext uri="{FF2B5EF4-FFF2-40B4-BE49-F238E27FC236}">
                    <a16:creationId xmlns:a16="http://schemas.microsoft.com/office/drawing/2014/main" id="{9688409D-F049-416A-B900-49DF21A8F946}"/>
                  </a:ext>
                </a:extLst>
              </p:cNvPr>
              <p:cNvSpPr/>
              <p:nvPr/>
            </p:nvSpPr>
            <p:spPr>
              <a:xfrm>
                <a:off x="2090680" y="5324035"/>
                <a:ext cx="4958922" cy="425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𝑛</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𝑛</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𝑛</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oMath>
                  </m:oMathPara>
                </a14:m>
                <a:endParaRPr lang="en-US" sz="2000" dirty="0"/>
              </a:p>
            </p:txBody>
          </p:sp>
        </mc:Choice>
        <mc:Fallback xmlns="">
          <p:sp>
            <p:nvSpPr>
              <p:cNvPr id="15" name="Rectangle 16">
                <a:extLst>
                  <a:ext uri="{FF2B5EF4-FFF2-40B4-BE49-F238E27FC236}">
                    <a16:creationId xmlns:a16="http://schemas.microsoft.com/office/drawing/2014/main" id="{9688409D-F049-416A-B900-49DF21A8F946}"/>
                  </a:ext>
                </a:extLst>
              </p:cNvPr>
              <p:cNvSpPr>
                <a:spLocks noRot="1" noChangeAspect="1" noMove="1" noResize="1" noEditPoints="1" noAdjustHandles="1" noChangeArrowheads="1" noChangeShapeType="1" noTextEdit="1"/>
              </p:cNvSpPr>
              <p:nvPr/>
            </p:nvSpPr>
            <p:spPr>
              <a:xfrm>
                <a:off x="2090680" y="5324035"/>
                <a:ext cx="4958922" cy="425053"/>
              </a:xfrm>
              <a:prstGeom prst="rect">
                <a:avLst/>
              </a:prstGeom>
              <a:blipFill>
                <a:blip r:embed="rId6"/>
                <a:stretch>
                  <a:fillRect b="-10000"/>
                </a:stretch>
              </a:blipFill>
            </p:spPr>
            <p:txBody>
              <a:bodyPr/>
              <a:lstStyle/>
              <a:p>
                <a:r>
                  <a:rPr lang="en-US">
                    <a:noFill/>
                  </a:rPr>
                  <a:t> </a:t>
                </a:r>
              </a:p>
            </p:txBody>
          </p:sp>
        </mc:Fallback>
      </mc:AlternateContent>
      <p:sp>
        <p:nvSpPr>
          <p:cNvPr id="16" name="TextBox 17">
            <a:extLst>
              <a:ext uri="{FF2B5EF4-FFF2-40B4-BE49-F238E27FC236}">
                <a16:creationId xmlns:a16="http://schemas.microsoft.com/office/drawing/2014/main" id="{04879FC8-D828-4E7E-89B8-9875809B2041}"/>
              </a:ext>
            </a:extLst>
          </p:cNvPr>
          <p:cNvSpPr txBox="1"/>
          <p:nvPr/>
        </p:nvSpPr>
        <p:spPr>
          <a:xfrm>
            <a:off x="7974631" y="5351895"/>
            <a:ext cx="559769" cy="369332"/>
          </a:xfrm>
          <a:prstGeom prst="rect">
            <a:avLst/>
          </a:prstGeom>
          <a:noFill/>
        </p:spPr>
        <p:txBody>
          <a:bodyPr wrap="none" rtlCol="0">
            <a:spAutoFit/>
          </a:bodyPr>
          <a:lstStyle/>
          <a:p>
            <a:r>
              <a:rPr lang="en-US" dirty="0"/>
              <a:t>(46)</a:t>
            </a:r>
          </a:p>
        </p:txBody>
      </p:sp>
    </p:spTree>
    <p:extLst>
      <p:ext uri="{BB962C8B-B14F-4D97-AF65-F5344CB8AC3E}">
        <p14:creationId xmlns:p14="http://schemas.microsoft.com/office/powerpoint/2010/main" val="358818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FE3DF4CA-9B85-400D-8B18-7CDB22E234E0}"/>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2</a:t>
            </a:r>
            <a:endParaRPr lang="en-US" sz="3200" dirty="0"/>
          </a:p>
        </p:txBody>
      </p:sp>
      <p:sp>
        <p:nvSpPr>
          <p:cNvPr id="7" name="Rectangle 1">
            <a:extLst>
              <a:ext uri="{FF2B5EF4-FFF2-40B4-BE49-F238E27FC236}">
                <a16:creationId xmlns:a16="http://schemas.microsoft.com/office/drawing/2014/main" id="{2E10EF7B-98DF-46E7-888C-C71F46E79094}"/>
              </a:ext>
            </a:extLst>
          </p:cNvPr>
          <p:cNvSpPr/>
          <p:nvPr/>
        </p:nvSpPr>
        <p:spPr>
          <a:xfrm>
            <a:off x="76200" y="1032043"/>
            <a:ext cx="8991600" cy="1015663"/>
          </a:xfrm>
          <a:prstGeom prst="rect">
            <a:avLst/>
          </a:prstGeom>
        </p:spPr>
        <p:txBody>
          <a:bodyPr wrap="square">
            <a:spAutoFit/>
          </a:bodyPr>
          <a:lstStyle/>
          <a:p>
            <a:pPr algn="just"/>
            <a:r>
              <a:rPr lang="en-US" sz="2000" dirty="0">
                <a:solidFill>
                  <a:srgbClr val="000000"/>
                </a:solidFill>
              </a:rPr>
              <a:t>The line of Example 1 will be used to supply an unbalanced load at node </a:t>
            </a:r>
            <a:r>
              <a:rPr lang="en-US" sz="2000" b="1" i="1" dirty="0">
                <a:solidFill>
                  <a:srgbClr val="000000"/>
                </a:solidFill>
              </a:rPr>
              <a:t>m</a:t>
            </a:r>
            <a:r>
              <a:rPr lang="en-US" sz="2000" dirty="0">
                <a:solidFill>
                  <a:srgbClr val="000000"/>
                </a:solidFill>
              </a:rPr>
              <a:t>. Assume that the voltages at the source end (node </a:t>
            </a:r>
            <a:r>
              <a:rPr lang="en-US" sz="2000" b="1" i="1" dirty="0">
                <a:solidFill>
                  <a:srgbClr val="000000"/>
                </a:solidFill>
              </a:rPr>
              <a:t>n</a:t>
            </a:r>
            <a:r>
              <a:rPr lang="en-US" sz="2000" dirty="0">
                <a:solidFill>
                  <a:srgbClr val="000000"/>
                </a:solidFill>
              </a:rPr>
              <a:t>) are balanced three phase at 12.47 kV line to line. The balanced line-to-ground voltages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8">
                <a:extLst>
                  <a:ext uri="{FF2B5EF4-FFF2-40B4-BE49-F238E27FC236}">
                    <a16:creationId xmlns:a16="http://schemas.microsoft.com/office/drawing/2014/main" id="{78315454-A1A7-4354-8905-201EE3F06FB4}"/>
                  </a:ext>
                </a:extLst>
              </p:cNvPr>
              <p:cNvSpPr/>
              <p:nvPr/>
            </p:nvSpPr>
            <p:spPr>
              <a:xfrm>
                <a:off x="2843326" y="2068150"/>
                <a:ext cx="3887796"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qArr>
                      </m:e>
                    </m:d>
                  </m:oMath>
                </a14:m>
                <a:r>
                  <a:rPr lang="en-US" sz="2000" dirty="0"/>
                  <a:t> V</a:t>
                </a:r>
              </a:p>
            </p:txBody>
          </p:sp>
        </mc:Choice>
        <mc:Fallback xmlns="">
          <p:sp>
            <p:nvSpPr>
              <p:cNvPr id="8" name="Rectangle 8">
                <a:extLst>
                  <a:ext uri="{FF2B5EF4-FFF2-40B4-BE49-F238E27FC236}">
                    <a16:creationId xmlns:a16="http://schemas.microsoft.com/office/drawing/2014/main" id="{78315454-A1A7-4354-8905-201EE3F06FB4}"/>
                  </a:ext>
                </a:extLst>
              </p:cNvPr>
              <p:cNvSpPr>
                <a:spLocks noRot="1" noChangeAspect="1" noMove="1" noResize="1" noEditPoints="1" noAdjustHandles="1" noChangeArrowheads="1" noChangeShapeType="1" noTextEdit="1"/>
              </p:cNvSpPr>
              <p:nvPr/>
            </p:nvSpPr>
            <p:spPr>
              <a:xfrm>
                <a:off x="2843326" y="2068150"/>
                <a:ext cx="3887796" cy="912494"/>
              </a:xfrm>
              <a:prstGeom prst="rect">
                <a:avLst/>
              </a:prstGeom>
              <a:blipFill>
                <a:blip r:embed="rId2"/>
                <a:stretch>
                  <a:fillRect r="-784"/>
                </a:stretch>
              </a:blipFill>
            </p:spPr>
            <p:txBody>
              <a:bodyPr/>
              <a:lstStyle/>
              <a:p>
                <a:r>
                  <a:rPr lang="en-US">
                    <a:noFill/>
                  </a:rPr>
                  <a:t> </a:t>
                </a:r>
              </a:p>
            </p:txBody>
          </p:sp>
        </mc:Fallback>
      </mc:AlternateContent>
      <p:sp>
        <p:nvSpPr>
          <p:cNvPr id="9" name="Rectangle 4">
            <a:extLst>
              <a:ext uri="{FF2B5EF4-FFF2-40B4-BE49-F238E27FC236}">
                <a16:creationId xmlns:a16="http://schemas.microsoft.com/office/drawing/2014/main" id="{5DE77B10-08A5-4BF8-B809-10822E27ED42}"/>
              </a:ext>
            </a:extLst>
          </p:cNvPr>
          <p:cNvSpPr/>
          <p:nvPr/>
        </p:nvSpPr>
        <p:spPr>
          <a:xfrm>
            <a:off x="152400" y="3001088"/>
            <a:ext cx="8991600" cy="400110"/>
          </a:xfrm>
          <a:prstGeom prst="rect">
            <a:avLst/>
          </a:prstGeom>
        </p:spPr>
        <p:txBody>
          <a:bodyPr wrap="square">
            <a:spAutoFit/>
          </a:bodyPr>
          <a:lstStyle/>
          <a:p>
            <a:r>
              <a:rPr lang="en-US" sz="2000" dirty="0">
                <a:solidFill>
                  <a:srgbClr val="000000"/>
                </a:solidFill>
              </a:rPr>
              <a:t>The unbalanced currents measured at the source end are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11">
                <a:extLst>
                  <a:ext uri="{FF2B5EF4-FFF2-40B4-BE49-F238E27FC236}">
                    <a16:creationId xmlns:a16="http://schemas.microsoft.com/office/drawing/2014/main" id="{AE3D710E-A792-4B95-97DB-96910AAC81BA}"/>
                  </a:ext>
                </a:extLst>
              </p:cNvPr>
              <p:cNvSpPr/>
              <p:nvPr/>
            </p:nvSpPr>
            <p:spPr>
              <a:xfrm>
                <a:off x="3154050" y="3421642"/>
                <a:ext cx="3428887" cy="100976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i="1">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smtClean="0">
                                <a:latin typeface="Cambria Math" panose="02040503050406030204" pitchFamily="18" charset="0"/>
                              </a:rPr>
                              <m:t>2</m:t>
                            </m:r>
                            <m:r>
                              <a:rPr lang="en-US" sz="2000" b="0" i="1" smtClean="0">
                                <a:latin typeface="Cambria Math" panose="02040503050406030204" pitchFamily="18" charset="0"/>
                              </a:rPr>
                              <m:t>49.97</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4.5</m:t>
                            </m:r>
                          </m:e>
                          <m:e>
                            <m:r>
                              <a:rPr lang="en-US" sz="2000" i="1">
                                <a:latin typeface="Cambria Math" panose="02040503050406030204" pitchFamily="18" charset="0"/>
                              </a:rPr>
                              <m:t>277.</m:t>
                            </m:r>
                            <m:r>
                              <a:rPr lang="en-US" sz="2000" i="1" smtClean="0">
                                <a:latin typeface="Cambria Math" panose="02040503050406030204" pitchFamily="18" charset="0"/>
                              </a:rPr>
                              <m:t>5</m:t>
                            </m:r>
                            <m:r>
                              <a:rPr lang="en-US" sz="2000" b="0" i="1" smtClean="0">
                                <a:latin typeface="Cambria Math" panose="02040503050406030204" pitchFamily="18" charset="0"/>
                              </a:rPr>
                              <m:t>6</m:t>
                            </m:r>
                            <m:r>
                              <a:rPr lang="en-US" sz="2000" i="1">
                                <a:latin typeface="Cambria Math" panose="02040503050406030204" pitchFamily="18" charset="0"/>
                                <a:ea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4</m:t>
                            </m:r>
                            <m:r>
                              <a:rPr lang="en-US" sz="2000" b="0" i="1" smtClean="0">
                                <a:latin typeface="Cambria Math" panose="02040503050406030204" pitchFamily="18" charset="0"/>
                                <a:ea typeface="Cambria Math" panose="02040503050406030204" pitchFamily="18" charset="0"/>
                              </a:rPr>
                              <m:t>5.8</m:t>
                            </m:r>
                          </m:e>
                          <m:e>
                            <m:r>
                              <a:rPr lang="en-US" sz="2000" b="0" i="1" smtClean="0">
                                <a:latin typeface="Cambria Math" panose="02040503050406030204" pitchFamily="18" charset="0"/>
                              </a:rPr>
                              <m:t>305</m:t>
                            </m:r>
                            <m:r>
                              <a:rPr lang="en-US" sz="2000" i="1">
                                <a:latin typeface="Cambria Math" panose="02040503050406030204" pitchFamily="18" charset="0"/>
                              </a:rPr>
                              <m:t>.</m:t>
                            </m:r>
                            <m:r>
                              <a:rPr lang="en-US" sz="2000" i="1" smtClean="0">
                                <a:latin typeface="Cambria Math" panose="02040503050406030204" pitchFamily="18" charset="0"/>
                              </a:rPr>
                              <m:t>5</m:t>
                            </m:r>
                            <m:r>
                              <a:rPr lang="en-US" sz="2000" b="0" i="1" smtClean="0">
                                <a:latin typeface="Cambria Math" panose="02040503050406030204" pitchFamily="18" charset="0"/>
                              </a:rPr>
                              <m:t>4</m:t>
                            </m:r>
                            <m:r>
                              <a:rPr lang="en-US" sz="2000" i="1">
                                <a:latin typeface="Cambria Math" panose="02040503050406030204" pitchFamily="18" charset="0"/>
                                <a:ea typeface="Cambria Math" panose="02040503050406030204" pitchFamily="18" charset="0"/>
                              </a:rPr>
                              <m:t>∠9</m:t>
                            </m:r>
                            <m:r>
                              <a:rPr lang="en-US" sz="2000" i="1" smtClean="0">
                                <a:latin typeface="Cambria Math" panose="02040503050406030204" pitchFamily="18" charset="0"/>
                                <a:ea typeface="Cambria Math" panose="02040503050406030204" pitchFamily="18" charset="0"/>
                              </a:rPr>
                              <m:t>5</m:t>
                            </m:r>
                            <m:r>
                              <a:rPr lang="en-US" sz="2000" b="0" i="1" smtClean="0">
                                <a:latin typeface="Cambria Math" panose="02040503050406030204" pitchFamily="18" charset="0"/>
                                <a:ea typeface="Cambria Math" panose="02040503050406030204" pitchFamily="18" charset="0"/>
                              </a:rPr>
                              <m:t>.2</m:t>
                            </m:r>
                          </m:e>
                        </m:eqArr>
                      </m:e>
                    </m:d>
                  </m:oMath>
                </a14:m>
                <a:r>
                  <a:rPr lang="en-US" sz="2000" dirty="0"/>
                  <a:t> A</a:t>
                </a:r>
              </a:p>
            </p:txBody>
          </p:sp>
        </mc:Choice>
        <mc:Fallback xmlns="">
          <p:sp>
            <p:nvSpPr>
              <p:cNvPr id="10" name="Rectangle 11">
                <a:extLst>
                  <a:ext uri="{FF2B5EF4-FFF2-40B4-BE49-F238E27FC236}">
                    <a16:creationId xmlns:a16="http://schemas.microsoft.com/office/drawing/2014/main" id="{AE3D710E-A792-4B95-97DB-96910AAC81BA}"/>
                  </a:ext>
                </a:extLst>
              </p:cNvPr>
              <p:cNvSpPr>
                <a:spLocks noRot="1" noChangeAspect="1" noMove="1" noResize="1" noEditPoints="1" noAdjustHandles="1" noChangeArrowheads="1" noChangeShapeType="1" noTextEdit="1"/>
              </p:cNvSpPr>
              <p:nvPr/>
            </p:nvSpPr>
            <p:spPr>
              <a:xfrm>
                <a:off x="3154050" y="3421642"/>
                <a:ext cx="3428887" cy="1009764"/>
              </a:xfrm>
              <a:prstGeom prst="rect">
                <a:avLst/>
              </a:prstGeom>
              <a:blipFill>
                <a:blip r:embed="rId3"/>
                <a:stretch>
                  <a:fillRect r="-888"/>
                </a:stretch>
              </a:blipFill>
            </p:spPr>
            <p:txBody>
              <a:bodyPr/>
              <a:lstStyle/>
              <a:p>
                <a:r>
                  <a:rPr lang="en-US">
                    <a:noFill/>
                  </a:rPr>
                  <a:t> </a:t>
                </a:r>
              </a:p>
            </p:txBody>
          </p:sp>
        </mc:Fallback>
      </mc:AlternateContent>
      <p:sp>
        <p:nvSpPr>
          <p:cNvPr id="11" name="Rectangle 5">
            <a:extLst>
              <a:ext uri="{FF2B5EF4-FFF2-40B4-BE49-F238E27FC236}">
                <a16:creationId xmlns:a16="http://schemas.microsoft.com/office/drawing/2014/main" id="{813E2454-619D-4F09-AE84-861508833895}"/>
              </a:ext>
            </a:extLst>
          </p:cNvPr>
          <p:cNvSpPr/>
          <p:nvPr/>
        </p:nvSpPr>
        <p:spPr>
          <a:xfrm>
            <a:off x="268156" y="4114800"/>
            <a:ext cx="9104444" cy="1938992"/>
          </a:xfrm>
          <a:prstGeom prst="rect">
            <a:avLst/>
          </a:prstGeom>
        </p:spPr>
        <p:txBody>
          <a:bodyPr wrap="square">
            <a:spAutoFit/>
          </a:bodyPr>
          <a:lstStyle/>
          <a:p>
            <a:r>
              <a:rPr lang="en-US" sz="2000" dirty="0">
                <a:solidFill>
                  <a:srgbClr val="000000"/>
                </a:solidFill>
              </a:rPr>
              <a:t>Determine</a:t>
            </a:r>
          </a:p>
          <a:p>
            <a:r>
              <a:rPr lang="en-US" sz="2000" dirty="0">
                <a:solidFill>
                  <a:srgbClr val="000000"/>
                </a:solidFill>
              </a:rPr>
              <a:t>•The line-to-ground and line-to-line voltages at the load end (node </a:t>
            </a:r>
            <a:r>
              <a:rPr lang="en-US" sz="2000" b="1" i="1" dirty="0">
                <a:solidFill>
                  <a:srgbClr val="000000"/>
                </a:solidFill>
              </a:rPr>
              <a:t>m</a:t>
            </a:r>
            <a:r>
              <a:rPr lang="en-US" sz="2000" dirty="0">
                <a:solidFill>
                  <a:srgbClr val="000000"/>
                </a:solidFill>
              </a:rPr>
              <a:t>) using the modified line model</a:t>
            </a:r>
          </a:p>
          <a:p>
            <a:r>
              <a:rPr lang="en-US" sz="2000" dirty="0">
                <a:solidFill>
                  <a:srgbClr val="000000"/>
                </a:solidFill>
              </a:rPr>
              <a:t>•The voltage unbalance</a:t>
            </a:r>
          </a:p>
          <a:p>
            <a:r>
              <a:rPr lang="en-US" sz="2000" dirty="0">
                <a:solidFill>
                  <a:srgbClr val="000000"/>
                </a:solidFill>
              </a:rPr>
              <a:t>•The complex powers of the load</a:t>
            </a:r>
          </a:p>
          <a:p>
            <a:r>
              <a:rPr lang="en-US" sz="2000" dirty="0">
                <a:solidFill>
                  <a:srgbClr val="000000"/>
                </a:solidFill>
              </a:rPr>
              <a:t>•The currents flowing in the neutral wire and ground</a:t>
            </a:r>
          </a:p>
        </p:txBody>
      </p:sp>
    </p:spTree>
    <p:extLst>
      <p:ext uri="{BB962C8B-B14F-4D97-AF65-F5344CB8AC3E}">
        <p14:creationId xmlns:p14="http://schemas.microsoft.com/office/powerpoint/2010/main" val="320513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69925"/>
          </a:xfrm>
        </p:spPr>
        <p:txBody>
          <a:bodyPr/>
          <a:lstStyle/>
          <a:p>
            <a:r>
              <a:rPr lang="en-US" sz="3200" dirty="0"/>
              <a:t>Distribution System Line Models – Overview</a:t>
            </a: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a:extLst>
              <a:ext uri="{FF2B5EF4-FFF2-40B4-BE49-F238E27FC236}">
                <a16:creationId xmlns:a16="http://schemas.microsoft.com/office/drawing/2014/main" id="{8648775E-5686-274A-8980-A9B2A6613324}"/>
              </a:ext>
            </a:extLst>
          </p:cNvPr>
          <p:cNvSpPr/>
          <p:nvPr/>
        </p:nvSpPr>
        <p:spPr>
          <a:xfrm>
            <a:off x="23446" y="762000"/>
            <a:ext cx="9440361" cy="400110"/>
          </a:xfrm>
          <a:prstGeom prst="rect">
            <a:avLst/>
          </a:prstGeom>
        </p:spPr>
        <p:txBody>
          <a:bodyPr wrap="square">
            <a:spAutoFit/>
          </a:bodyPr>
          <a:lstStyle/>
          <a:p>
            <a:r>
              <a:rPr lang="en-US" sz="2000" dirty="0"/>
              <a:t>Highlights of This Section: there are three line segment models</a:t>
            </a:r>
          </a:p>
        </p:txBody>
      </p:sp>
      <p:sp>
        <p:nvSpPr>
          <p:cNvPr id="7" name="Rectangle 6"/>
          <p:cNvSpPr/>
          <p:nvPr/>
        </p:nvSpPr>
        <p:spPr>
          <a:xfrm>
            <a:off x="23446" y="1113588"/>
            <a:ext cx="8972610" cy="400110"/>
          </a:xfrm>
          <a:prstGeom prst="rect">
            <a:avLst/>
          </a:prstGeom>
        </p:spPr>
        <p:txBody>
          <a:bodyPr wrap="square">
            <a:spAutoFit/>
          </a:bodyPr>
          <a:lstStyle/>
          <a:p>
            <a:r>
              <a:rPr lang="en-US" sz="2000" dirty="0"/>
              <a:t>Exact line segment model</a:t>
            </a:r>
          </a:p>
        </p:txBody>
      </p:sp>
      <p:pic>
        <p:nvPicPr>
          <p:cNvPr id="8" name="Picture 7"/>
          <p:cNvPicPr>
            <a:picLocks noChangeAspect="1"/>
          </p:cNvPicPr>
          <p:nvPr/>
        </p:nvPicPr>
        <p:blipFill>
          <a:blip r:embed="rId2"/>
          <a:stretch>
            <a:fillRect/>
          </a:stretch>
        </p:blipFill>
        <p:spPr>
          <a:xfrm>
            <a:off x="1083212" y="1547652"/>
            <a:ext cx="6519203" cy="2211872"/>
          </a:xfrm>
          <a:prstGeom prst="rect">
            <a:avLst/>
          </a:prstGeom>
        </p:spPr>
      </p:pic>
      <p:sp>
        <p:nvSpPr>
          <p:cNvPr id="9" name="Rectangle 8"/>
          <p:cNvSpPr/>
          <p:nvPr/>
        </p:nvSpPr>
        <p:spPr>
          <a:xfrm>
            <a:off x="23446" y="3657600"/>
            <a:ext cx="9148103" cy="400110"/>
          </a:xfrm>
          <a:prstGeom prst="rect">
            <a:avLst/>
          </a:prstGeom>
        </p:spPr>
        <p:txBody>
          <a:bodyPr wrap="square">
            <a:spAutoFit/>
          </a:bodyPr>
          <a:lstStyle/>
          <a:p>
            <a:r>
              <a:rPr lang="en-US" sz="2000" dirty="0"/>
              <a:t>Modified line segment model (neglecting shunt admittance of exact model)</a:t>
            </a:r>
          </a:p>
        </p:txBody>
      </p:sp>
      <p:pic>
        <p:nvPicPr>
          <p:cNvPr id="10" name="Picture 9"/>
          <p:cNvPicPr>
            <a:picLocks noChangeAspect="1"/>
          </p:cNvPicPr>
          <p:nvPr/>
        </p:nvPicPr>
        <p:blipFill>
          <a:blip r:embed="rId3"/>
          <a:stretch>
            <a:fillRect/>
          </a:stretch>
        </p:blipFill>
        <p:spPr>
          <a:xfrm>
            <a:off x="1694395" y="4084227"/>
            <a:ext cx="5630711" cy="1986520"/>
          </a:xfrm>
          <a:prstGeom prst="rect">
            <a:avLst/>
          </a:prstGeom>
        </p:spPr>
      </p:pic>
    </p:spTree>
    <p:extLst>
      <p:ext uri="{BB962C8B-B14F-4D97-AF65-F5344CB8AC3E}">
        <p14:creationId xmlns:p14="http://schemas.microsoft.com/office/powerpoint/2010/main" val="593002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C391883A-B3FC-4136-ABDF-F7AD354AE1F6}"/>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2</a:t>
            </a:r>
            <a:endParaRPr lang="en-US" sz="3200" dirty="0"/>
          </a:p>
        </p:txBody>
      </p:sp>
      <p:sp>
        <p:nvSpPr>
          <p:cNvPr id="7" name="Rectangle 6">
            <a:extLst>
              <a:ext uri="{FF2B5EF4-FFF2-40B4-BE49-F238E27FC236}">
                <a16:creationId xmlns:a16="http://schemas.microsoft.com/office/drawing/2014/main" id="{681EB01C-CD1D-4B02-ACE9-51CC47BCC1F3}"/>
              </a:ext>
            </a:extLst>
          </p:cNvPr>
          <p:cNvSpPr/>
          <p:nvPr/>
        </p:nvSpPr>
        <p:spPr>
          <a:xfrm>
            <a:off x="152400" y="899483"/>
            <a:ext cx="8839200" cy="738664"/>
          </a:xfrm>
          <a:prstGeom prst="rect">
            <a:avLst/>
          </a:prstGeom>
        </p:spPr>
        <p:txBody>
          <a:bodyPr wrap="square">
            <a:spAutoFit/>
          </a:bodyPr>
          <a:lstStyle/>
          <a:p>
            <a:r>
              <a:rPr lang="en-US" sz="2200" b="1" dirty="0">
                <a:solidFill>
                  <a:srgbClr val="000000"/>
                </a:solidFill>
              </a:rPr>
              <a:t>Solution</a:t>
            </a:r>
            <a:endParaRPr lang="en-US" sz="2200" dirty="0">
              <a:solidFill>
                <a:srgbClr val="000000"/>
              </a:solidFill>
            </a:endParaRPr>
          </a:p>
          <a:p>
            <a:r>
              <a:rPr lang="en-US" sz="2000" dirty="0">
                <a:solidFill>
                  <a:srgbClr val="000000"/>
                </a:solidFill>
              </a:rPr>
              <a:t>The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matrices for the modified line model are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1B9D709-60E8-48CB-83D9-359362F41087}"/>
                  </a:ext>
                </a:extLst>
              </p:cNvPr>
              <p:cNvSpPr/>
              <p:nvPr/>
            </p:nvSpPr>
            <p:spPr>
              <a:xfrm>
                <a:off x="3034880" y="1626616"/>
                <a:ext cx="2670346" cy="9062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𝐴</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𝑢</m:t>
                    </m:r>
                    <m:r>
                      <a:rPr lang="en-US" sz="2000" b="0" i="1" smtClean="0">
                        <a:latin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1</m:t>
                              </m:r>
                            </m:e>
                          </m:mr>
                        </m:m>
                      </m:e>
                    </m:d>
                  </m:oMath>
                </a14:m>
                <a:endParaRPr lang="en-US" sz="2000" dirty="0"/>
              </a:p>
            </p:txBody>
          </p:sp>
        </mc:Choice>
        <mc:Fallback xmlns="">
          <p:sp>
            <p:nvSpPr>
              <p:cNvPr id="8" name="Rectangle 7">
                <a:extLst>
                  <a:ext uri="{FF2B5EF4-FFF2-40B4-BE49-F238E27FC236}">
                    <a16:creationId xmlns:a16="http://schemas.microsoft.com/office/drawing/2014/main" id="{C1B9D709-60E8-48CB-83D9-359362F41087}"/>
                  </a:ext>
                </a:extLst>
              </p:cNvPr>
              <p:cNvSpPr>
                <a:spLocks noRot="1" noChangeAspect="1" noMove="1" noResize="1" noEditPoints="1" noAdjustHandles="1" noChangeArrowheads="1" noChangeShapeType="1" noTextEdit="1"/>
              </p:cNvSpPr>
              <p:nvPr/>
            </p:nvSpPr>
            <p:spPr>
              <a:xfrm>
                <a:off x="3034880" y="1626616"/>
                <a:ext cx="2670346" cy="9062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F352AC94-BBEE-43CA-931F-4BA3B5FE9655}"/>
                  </a:ext>
                </a:extLst>
              </p:cNvPr>
              <p:cNvSpPr txBox="1"/>
              <p:nvPr/>
            </p:nvSpPr>
            <p:spPr>
              <a:xfrm>
                <a:off x="321060" y="2590800"/>
                <a:ext cx="8501879" cy="978217"/>
              </a:xfrm>
              <a:prstGeom prst="rect">
                <a:avLst/>
              </a:prstGeom>
              <a:noFill/>
            </p:spPr>
            <p:txBody>
              <a:bodyPr wrap="none" lIns="0" tIns="0" rIns="0" bIns="0" rtlCol="0">
                <a:spAutoFit/>
              </a:bodyPr>
              <a:lstStyle/>
              <a:p>
                <a14:m>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𝐵</m:t>
                        </m:r>
                      </m:e>
                    </m:d>
                    <m:r>
                      <a:rPr lang="en-US" sz="2000" b="0" i="1" smtClean="0">
                        <a:latin typeface="Cambria Math" panose="02040503050406030204" pitchFamily="18" charset="0"/>
                      </a:rPr>
                      <m:t>=</m:t>
                    </m:r>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r>
                      <a:rPr lang="en-US" sz="2000" b="0" i="1" smtClean="0">
                        <a:latin typeface="Cambria Math" panose="02040503050406030204" pitchFamily="18" charset="0"/>
                      </a:rPr>
                      <m:t>]</m:t>
                    </m:r>
                    <m:r>
                      <a:rPr lang="en-US" sz="2000" i="1">
                        <a:latin typeface="Cambria Math" panose="02040503050406030204" pitchFamily="18" charset="0"/>
                      </a:rPr>
                      <m:t>= </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0.8667+</m:t>
                              </m:r>
                              <m:r>
                                <a:rPr lang="en-US" sz="2000" b="0" i="1" smtClean="0">
                                  <a:latin typeface="Cambria Math" panose="02040503050406030204" pitchFamily="18" charset="0"/>
                                </a:rPr>
                                <m:t>𝑗</m:t>
                              </m:r>
                              <m:r>
                                <a:rPr lang="en-US" sz="2000" b="0" i="1" smtClean="0">
                                  <a:latin typeface="Cambria Math" panose="02040503050406030204" pitchFamily="18" charset="0"/>
                                </a:rPr>
                                <m:t>2.0417</m:t>
                              </m:r>
                            </m:e>
                            <m:e>
                              <m:r>
                                <a:rPr lang="en-US" sz="2000" i="1">
                                  <a:latin typeface="Cambria Math" panose="02040503050406030204" pitchFamily="18" charset="0"/>
                                </a:rPr>
                                <m:t>0.</m:t>
                              </m:r>
                              <m:r>
                                <a:rPr lang="en-US" sz="2000" b="0" i="1" smtClean="0">
                                  <a:latin typeface="Cambria Math" panose="02040503050406030204" pitchFamily="18" charset="0"/>
                                </a:rPr>
                                <m:t>2955</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m:t>
                              </m:r>
                              <m:r>
                                <a:rPr lang="en-US" sz="2000" i="1">
                                  <a:latin typeface="Cambria Math" panose="02040503050406030204" pitchFamily="18" charset="0"/>
                                </a:rPr>
                                <m:t>.</m:t>
                              </m:r>
                              <m:r>
                                <a:rPr lang="en-US" sz="2000" b="0" i="1" smtClean="0">
                                  <a:latin typeface="Cambria Math" panose="02040503050406030204" pitchFamily="18" charset="0"/>
                                </a:rPr>
                                <m:t>9502</m:t>
                              </m:r>
                            </m:e>
                            <m:e>
                              <m:r>
                                <a:rPr lang="en-US" sz="2000" i="1">
                                  <a:latin typeface="Cambria Math" panose="02040503050406030204" pitchFamily="18" charset="0"/>
                                </a:rPr>
                                <m:t>0.</m:t>
                              </m:r>
                              <m:r>
                                <a:rPr lang="en-US" sz="2000" b="0" i="1" smtClean="0">
                                  <a:latin typeface="Cambria Math" panose="02040503050406030204" pitchFamily="18" charset="0"/>
                                </a:rPr>
                                <m:t>2907</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m:t>
                              </m:r>
                              <m:r>
                                <a:rPr lang="en-US" sz="2000" i="1">
                                  <a:latin typeface="Cambria Math" panose="02040503050406030204" pitchFamily="18" charset="0"/>
                                </a:rPr>
                                <m:t>.</m:t>
                              </m:r>
                              <m:r>
                                <a:rPr lang="en-US" sz="2000" b="0" i="1" smtClean="0">
                                  <a:latin typeface="Cambria Math" panose="02040503050406030204" pitchFamily="18" charset="0"/>
                                </a:rPr>
                                <m:t>7290</m:t>
                              </m:r>
                            </m:e>
                          </m:mr>
                          <m:mr>
                            <m:e>
                              <m:r>
                                <a:rPr lang="en-US" sz="2000" i="1">
                                  <a:latin typeface="Cambria Math" panose="02040503050406030204" pitchFamily="18" charset="0"/>
                                </a:rPr>
                                <m:t>0.</m:t>
                              </m:r>
                              <m:r>
                                <a:rPr lang="en-US" sz="2000" b="0" i="1" smtClean="0">
                                  <a:latin typeface="Cambria Math" panose="02040503050406030204" pitchFamily="18" charset="0"/>
                                </a:rPr>
                                <m:t>2955</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0.9502</m:t>
                              </m:r>
                            </m:e>
                            <m:e>
                              <m:r>
                                <a:rPr lang="en-US" sz="2000" b="0" i="1" smtClean="0">
                                  <a:latin typeface="Cambria Math" panose="02040503050406030204" pitchFamily="18" charset="0"/>
                                </a:rPr>
                                <m:t>0.8837</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1.9852</m:t>
                              </m:r>
                            </m:e>
                            <m:e>
                              <m:r>
                                <a:rPr lang="en-US" sz="2000" i="1">
                                  <a:latin typeface="Cambria Math" panose="02040503050406030204" pitchFamily="18" charset="0"/>
                                </a:rPr>
                                <m:t>0.</m:t>
                              </m:r>
                              <m:r>
                                <a:rPr lang="en-US" sz="2000" b="0" i="1" smtClean="0">
                                  <a:latin typeface="Cambria Math" panose="02040503050406030204" pitchFamily="18" charset="0"/>
                                </a:rPr>
                                <m:t>2992</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0.8023</m:t>
                              </m:r>
                            </m:e>
                          </m:mr>
                          <m:mr>
                            <m:e>
                              <m:r>
                                <a:rPr lang="en-US" sz="2000" i="1">
                                  <a:latin typeface="Cambria Math" panose="02040503050406030204" pitchFamily="18" charset="0"/>
                                </a:rPr>
                                <m:t>0.</m:t>
                              </m:r>
                              <m:r>
                                <a:rPr lang="en-US" sz="2000" b="0" i="1" smtClean="0">
                                  <a:latin typeface="Cambria Math" panose="02040503050406030204" pitchFamily="18" charset="0"/>
                                </a:rPr>
                                <m:t>2907</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0.7290</m:t>
                              </m:r>
                            </m:e>
                            <m:e>
                              <m:r>
                                <a:rPr lang="en-US" sz="2000" i="1">
                                  <a:latin typeface="Cambria Math" panose="02040503050406030204" pitchFamily="18" charset="0"/>
                                </a:rPr>
                                <m:t>0.</m:t>
                              </m:r>
                              <m:r>
                                <a:rPr lang="en-US" sz="2000" b="0" i="1" smtClean="0">
                                  <a:latin typeface="Cambria Math" panose="02040503050406030204" pitchFamily="18" charset="0"/>
                                </a:rPr>
                                <m:t>2992</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m:t>
                              </m:r>
                              <m:r>
                                <a:rPr lang="en-US" sz="2000" i="1">
                                  <a:latin typeface="Cambria Math" panose="02040503050406030204" pitchFamily="18" charset="0"/>
                                </a:rPr>
                                <m:t>.</m:t>
                              </m:r>
                              <m:r>
                                <a:rPr lang="en-US" sz="2000" b="0" i="1" smtClean="0">
                                  <a:latin typeface="Cambria Math" panose="02040503050406030204" pitchFamily="18" charset="0"/>
                                </a:rPr>
                                <m:t>8023</m:t>
                              </m:r>
                            </m:e>
                            <m:e>
                              <m:r>
                                <a:rPr lang="en-US" sz="2000" b="0" i="1" smtClean="0">
                                  <a:latin typeface="Cambria Math" panose="02040503050406030204" pitchFamily="18" charset="0"/>
                                </a:rPr>
                                <m:t>0</m:t>
                              </m:r>
                              <m:r>
                                <a:rPr lang="en-US" sz="2000" i="1">
                                  <a:latin typeface="Cambria Math" panose="02040503050406030204" pitchFamily="18" charset="0"/>
                                </a:rPr>
                                <m:t>.</m:t>
                              </m:r>
                              <m:r>
                                <a:rPr lang="en-US" sz="2000" i="1" smtClean="0">
                                  <a:latin typeface="Cambria Math" panose="02040503050406030204" pitchFamily="18" charset="0"/>
                                </a:rPr>
                                <m:t>8</m:t>
                              </m:r>
                              <m:r>
                                <a:rPr lang="en-US" sz="2000" b="0" i="1" smtClean="0">
                                  <a:latin typeface="Cambria Math" panose="02040503050406030204" pitchFamily="18" charset="0"/>
                                </a:rPr>
                                <m:t>741</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2</m:t>
                              </m:r>
                              <m:r>
                                <a:rPr lang="en-US" sz="2000" i="1">
                                  <a:latin typeface="Cambria Math" panose="02040503050406030204" pitchFamily="18" charset="0"/>
                                </a:rPr>
                                <m:t>.</m:t>
                              </m:r>
                              <m:r>
                                <a:rPr lang="en-US" sz="2000" b="0" i="1" smtClean="0">
                                  <a:latin typeface="Cambria Math" panose="02040503050406030204" pitchFamily="18" charset="0"/>
                                </a:rPr>
                                <m:t>0172</m:t>
                              </m:r>
                            </m:e>
                          </m:mr>
                        </m:m>
                      </m:e>
                    </m:d>
                  </m:oMath>
                </a14:m>
                <a:r>
                  <a:rPr lang="en-US" sz="2000" dirty="0"/>
                  <a:t> </a:t>
                </a:r>
                <a14:m>
                  <m:oMath xmlns:m="http://schemas.openxmlformats.org/officeDocument/2006/math">
                    <m:r>
                      <m:rPr>
                        <m:sty m:val="p"/>
                      </m:rPr>
                      <a:rPr lang="el-GR" sz="2000" i="1" dirty="0" smtClean="0">
                        <a:latin typeface="Cambria Math" panose="02040503050406030204" pitchFamily="18" charset="0"/>
                        <a:ea typeface="Cambria Math" panose="02040503050406030204" pitchFamily="18" charset="0"/>
                      </a:rPr>
                      <m:t>Ω</m:t>
                    </m:r>
                  </m:oMath>
                </a14:m>
                <a:endParaRPr lang="en-US" sz="2000" dirty="0"/>
              </a:p>
            </p:txBody>
          </p:sp>
        </mc:Choice>
        <mc:Fallback xmlns="">
          <p:sp>
            <p:nvSpPr>
              <p:cNvPr id="9" name="TextBox 10">
                <a:extLst>
                  <a:ext uri="{FF2B5EF4-FFF2-40B4-BE49-F238E27FC236}">
                    <a16:creationId xmlns:a16="http://schemas.microsoft.com/office/drawing/2014/main" id="{F352AC94-BBEE-43CA-931F-4BA3B5FE9655}"/>
                  </a:ext>
                </a:extLst>
              </p:cNvPr>
              <p:cNvSpPr txBox="1">
                <a:spLocks noRot="1" noChangeAspect="1" noMove="1" noResize="1" noEditPoints="1" noAdjustHandles="1" noChangeArrowheads="1" noChangeShapeType="1" noTextEdit="1"/>
              </p:cNvSpPr>
              <p:nvPr/>
            </p:nvSpPr>
            <p:spPr>
              <a:xfrm>
                <a:off x="321060" y="2590800"/>
                <a:ext cx="8501879" cy="978217"/>
              </a:xfrm>
              <a:prstGeom prst="rect">
                <a:avLst/>
              </a:prstGeom>
              <a:blipFill>
                <a:blip r:embed="rId3"/>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D81C3423-0C22-46A4-891C-61D5F97D63A7}"/>
              </a:ext>
            </a:extLst>
          </p:cNvPr>
          <p:cNvSpPr/>
          <p:nvPr/>
        </p:nvSpPr>
        <p:spPr>
          <a:xfrm>
            <a:off x="196820" y="3629923"/>
            <a:ext cx="8991600" cy="400110"/>
          </a:xfrm>
          <a:prstGeom prst="rect">
            <a:avLst/>
          </a:prstGeom>
        </p:spPr>
        <p:txBody>
          <a:bodyPr wrap="square">
            <a:spAutoFit/>
          </a:bodyPr>
          <a:lstStyle/>
          <a:p>
            <a:r>
              <a:rPr lang="en-US" sz="2000" dirty="0">
                <a:solidFill>
                  <a:srgbClr val="000000"/>
                </a:solidFill>
              </a:rPr>
              <a:t>Since this is the modified line model, [</a:t>
            </a:r>
            <a:r>
              <a:rPr lang="en-US" sz="2000" i="1" dirty="0" err="1">
                <a:solidFill>
                  <a:srgbClr val="000000"/>
                </a:solidFill>
              </a:rPr>
              <a:t>I</a:t>
            </a:r>
            <a:r>
              <a:rPr lang="en-US" sz="2000" i="1" baseline="-25000" dirty="0" err="1">
                <a:solidFill>
                  <a:srgbClr val="000000"/>
                </a:solidFill>
              </a:rPr>
              <a:t>abc</a:t>
            </a:r>
            <a:r>
              <a:rPr lang="en-US" sz="2000" dirty="0">
                <a:solidFill>
                  <a:srgbClr val="000000"/>
                </a:solidFill>
              </a:rPr>
              <a:t>]</a:t>
            </a:r>
            <a:r>
              <a:rPr lang="en-US" sz="2000" i="1" baseline="-25000" dirty="0">
                <a:solidFill>
                  <a:srgbClr val="000000"/>
                </a:solidFill>
              </a:rPr>
              <a:t>m</a:t>
            </a:r>
            <a:r>
              <a:rPr lang="en-US" sz="2000" dirty="0">
                <a:solidFill>
                  <a:srgbClr val="000000"/>
                </a:solidFill>
              </a:rPr>
              <a:t> is equal to [</a:t>
            </a:r>
            <a:r>
              <a:rPr lang="en-US" sz="2000" i="1" dirty="0" err="1">
                <a:solidFill>
                  <a:srgbClr val="000000"/>
                </a:solidFill>
              </a:rPr>
              <a:t>I</a:t>
            </a:r>
            <a:r>
              <a:rPr lang="en-US" sz="2000" i="1" baseline="-25000" dirty="0" err="1">
                <a:solidFill>
                  <a:srgbClr val="000000"/>
                </a:solidFill>
              </a:rPr>
              <a:t>abc</a:t>
            </a:r>
            <a:r>
              <a:rPr lang="en-US" sz="2000" dirty="0">
                <a:solidFill>
                  <a:srgbClr val="000000"/>
                </a:solidFill>
              </a:rPr>
              <a:t>]</a:t>
            </a:r>
            <a:r>
              <a:rPr lang="en-US" sz="2000" i="1" baseline="-25000" dirty="0">
                <a:solidFill>
                  <a:srgbClr val="000000"/>
                </a:solidFill>
              </a:rPr>
              <a:t>n</a:t>
            </a:r>
            <a:r>
              <a:rPr lang="en-US" sz="2000" dirty="0">
                <a:solidFill>
                  <a:srgbClr val="000000"/>
                </a:solidFill>
              </a:rPr>
              <a:t>. Therefore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2">
                <a:extLst>
                  <a:ext uri="{FF2B5EF4-FFF2-40B4-BE49-F238E27FC236}">
                    <a16:creationId xmlns:a16="http://schemas.microsoft.com/office/drawing/2014/main" id="{67D741C9-B9FA-4C52-BC43-BF708A89C676}"/>
                  </a:ext>
                </a:extLst>
              </p:cNvPr>
              <p:cNvSpPr/>
              <p:nvPr/>
            </p:nvSpPr>
            <p:spPr>
              <a:xfrm>
                <a:off x="2951726" y="4059409"/>
                <a:ext cx="3481787" cy="100976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𝑚</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249.97</m:t>
                            </m:r>
                            <m:r>
                              <a:rPr lang="en-US" sz="2000" i="1">
                                <a:latin typeface="Cambria Math" panose="02040503050406030204" pitchFamily="18" charset="0"/>
                                <a:ea typeface="Cambria Math" panose="02040503050406030204" pitchFamily="18" charset="0"/>
                              </a:rPr>
                              <m:t>∠−24.5</m:t>
                            </m:r>
                          </m:e>
                          <m:e>
                            <m:r>
                              <a:rPr lang="en-US" sz="2000" i="1">
                                <a:latin typeface="Cambria Math" panose="02040503050406030204" pitchFamily="18" charset="0"/>
                              </a:rPr>
                              <m:t>277.56</m:t>
                            </m:r>
                            <m:r>
                              <a:rPr lang="en-US" sz="2000" i="1">
                                <a:latin typeface="Cambria Math" panose="02040503050406030204" pitchFamily="18" charset="0"/>
                                <a:ea typeface="Cambria Math" panose="02040503050406030204" pitchFamily="18" charset="0"/>
                              </a:rPr>
                              <m:t>∠−145.8</m:t>
                            </m:r>
                          </m:e>
                          <m:e>
                            <m:r>
                              <a:rPr lang="en-US" sz="2000" i="1">
                                <a:latin typeface="Cambria Math" panose="02040503050406030204" pitchFamily="18" charset="0"/>
                              </a:rPr>
                              <m:t>305.54</m:t>
                            </m:r>
                            <m:r>
                              <a:rPr lang="en-US" sz="2000" i="1">
                                <a:latin typeface="Cambria Math" panose="02040503050406030204" pitchFamily="18" charset="0"/>
                                <a:ea typeface="Cambria Math" panose="02040503050406030204" pitchFamily="18" charset="0"/>
                              </a:rPr>
                              <m:t>∠95.2</m:t>
                            </m:r>
                          </m:e>
                        </m:eqArr>
                      </m:e>
                    </m:d>
                  </m:oMath>
                </a14:m>
                <a:r>
                  <a:rPr lang="en-US" sz="2000" dirty="0"/>
                  <a:t> A</a:t>
                </a:r>
              </a:p>
            </p:txBody>
          </p:sp>
        </mc:Choice>
        <mc:Fallback xmlns="">
          <p:sp>
            <p:nvSpPr>
              <p:cNvPr id="11" name="Rectangle 12">
                <a:extLst>
                  <a:ext uri="{FF2B5EF4-FFF2-40B4-BE49-F238E27FC236}">
                    <a16:creationId xmlns:a16="http://schemas.microsoft.com/office/drawing/2014/main" id="{67D741C9-B9FA-4C52-BC43-BF708A89C676}"/>
                  </a:ext>
                </a:extLst>
              </p:cNvPr>
              <p:cNvSpPr>
                <a:spLocks noRot="1" noChangeAspect="1" noMove="1" noResize="1" noEditPoints="1" noAdjustHandles="1" noChangeArrowheads="1" noChangeShapeType="1" noTextEdit="1"/>
              </p:cNvSpPr>
              <p:nvPr/>
            </p:nvSpPr>
            <p:spPr>
              <a:xfrm>
                <a:off x="2951726" y="4059409"/>
                <a:ext cx="3481787" cy="1009764"/>
              </a:xfrm>
              <a:prstGeom prst="rect">
                <a:avLst/>
              </a:prstGeom>
              <a:blipFill>
                <a:blip r:embed="rId4"/>
                <a:stretch>
                  <a:fillRect r="-1051"/>
                </a:stretch>
              </a:blipFill>
            </p:spPr>
            <p:txBody>
              <a:bodyPr/>
              <a:lstStyle/>
              <a:p>
                <a:r>
                  <a:rPr lang="en-US">
                    <a:noFill/>
                  </a:rPr>
                  <a:t> </a:t>
                </a:r>
              </a:p>
            </p:txBody>
          </p:sp>
        </mc:Fallback>
      </mc:AlternateContent>
      <p:sp>
        <p:nvSpPr>
          <p:cNvPr id="12" name="Rectangle 13">
            <a:extLst>
              <a:ext uri="{FF2B5EF4-FFF2-40B4-BE49-F238E27FC236}">
                <a16:creationId xmlns:a16="http://schemas.microsoft.com/office/drawing/2014/main" id="{56653547-8158-4406-A496-F0D52C00232E}"/>
              </a:ext>
            </a:extLst>
          </p:cNvPr>
          <p:cNvSpPr/>
          <p:nvPr/>
        </p:nvSpPr>
        <p:spPr>
          <a:xfrm>
            <a:off x="228600" y="5033000"/>
            <a:ext cx="8915400" cy="400110"/>
          </a:xfrm>
          <a:prstGeom prst="rect">
            <a:avLst/>
          </a:prstGeom>
        </p:spPr>
        <p:txBody>
          <a:bodyPr wrap="square">
            <a:spAutoFit/>
          </a:bodyPr>
          <a:lstStyle/>
          <a:p>
            <a:r>
              <a:rPr lang="en-US" sz="2000" dirty="0">
                <a:solidFill>
                  <a:srgbClr val="000000"/>
                </a:solidFill>
              </a:rPr>
              <a:t>The line-to-ground voltages at the load end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4">
                <a:extLst>
                  <a:ext uri="{FF2B5EF4-FFF2-40B4-BE49-F238E27FC236}">
                    <a16:creationId xmlns:a16="http://schemas.microsoft.com/office/drawing/2014/main" id="{F4C39CD2-08EC-4F0F-9E5E-313F53E15720}"/>
                  </a:ext>
                </a:extLst>
              </p:cNvPr>
              <p:cNvSpPr/>
              <p:nvPr/>
            </p:nvSpPr>
            <p:spPr>
              <a:xfrm>
                <a:off x="1001935" y="5221338"/>
                <a:ext cx="7816820"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r>
                      <a:rPr lang="en-US" sz="200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𝐵</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6942.53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−1.47</m:t>
                            </m:r>
                          </m:e>
                          <m:e>
                            <m:r>
                              <a:rPr lang="en-US" sz="2000" b="0" i="1" smtClean="0">
                                <a:latin typeface="Cambria Math" panose="02040503050406030204" pitchFamily="18" charset="0"/>
                              </a:rPr>
                              <m:t>6918.35</m:t>
                            </m:r>
                            <m:r>
                              <a:rPr lang="en-US" sz="2000" i="1">
                                <a:latin typeface="Cambria Math" panose="02040503050406030204" pitchFamily="18" charset="0"/>
                                <a:ea typeface="Cambria Math" panose="02040503050406030204" pitchFamily="18" charset="0"/>
                              </a:rPr>
                              <m:t>∠−12</m:t>
                            </m:r>
                            <m:r>
                              <a:rPr lang="en-US" sz="2000" b="0" i="1" smtClean="0">
                                <a:latin typeface="Cambria Math" panose="02040503050406030204" pitchFamily="18" charset="0"/>
                                <a:ea typeface="Cambria Math" panose="02040503050406030204" pitchFamily="18" charset="0"/>
                              </a:rPr>
                              <m:t>1.55</m:t>
                            </m:r>
                          </m:e>
                          <m:e>
                            <m:r>
                              <a:rPr lang="en-US" sz="2000" b="0" i="1" smtClean="0">
                                <a:latin typeface="Cambria Math" panose="02040503050406030204" pitchFamily="18" charset="0"/>
                              </a:rPr>
                              <m:t>6887.71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117.31</m:t>
                            </m:r>
                          </m:e>
                        </m:eqArr>
                      </m:e>
                    </m:d>
                  </m:oMath>
                </a14:m>
                <a:r>
                  <a:rPr lang="en-US" sz="2000" dirty="0"/>
                  <a:t> V</a:t>
                </a:r>
              </a:p>
            </p:txBody>
          </p:sp>
        </mc:Choice>
        <mc:Fallback xmlns="">
          <p:sp>
            <p:nvSpPr>
              <p:cNvPr id="13" name="Rectangle 14">
                <a:extLst>
                  <a:ext uri="{FF2B5EF4-FFF2-40B4-BE49-F238E27FC236}">
                    <a16:creationId xmlns:a16="http://schemas.microsoft.com/office/drawing/2014/main" id="{F4C39CD2-08EC-4F0F-9E5E-313F53E15720}"/>
                  </a:ext>
                </a:extLst>
              </p:cNvPr>
              <p:cNvSpPr>
                <a:spLocks noRot="1" noChangeAspect="1" noMove="1" noResize="1" noEditPoints="1" noAdjustHandles="1" noChangeArrowheads="1" noChangeShapeType="1" noTextEdit="1"/>
              </p:cNvSpPr>
              <p:nvPr/>
            </p:nvSpPr>
            <p:spPr>
              <a:xfrm>
                <a:off x="1001935" y="5221338"/>
                <a:ext cx="7816820" cy="91249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1331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F983646D-106D-44F2-A315-B79B9D78C75A}"/>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2</a:t>
            </a:r>
            <a:endParaRPr lang="en-US" sz="3200" dirty="0"/>
          </a:p>
        </p:txBody>
      </p:sp>
      <p:sp>
        <p:nvSpPr>
          <p:cNvPr id="7" name="Rectangle 6">
            <a:extLst>
              <a:ext uri="{FF2B5EF4-FFF2-40B4-BE49-F238E27FC236}">
                <a16:creationId xmlns:a16="http://schemas.microsoft.com/office/drawing/2014/main" id="{B740F758-CDDF-476F-BE38-7CEC7DD4DF81}"/>
              </a:ext>
            </a:extLst>
          </p:cNvPr>
          <p:cNvSpPr/>
          <p:nvPr/>
        </p:nvSpPr>
        <p:spPr>
          <a:xfrm>
            <a:off x="152400" y="909164"/>
            <a:ext cx="8839200" cy="400110"/>
          </a:xfrm>
          <a:prstGeom prst="rect">
            <a:avLst/>
          </a:prstGeom>
        </p:spPr>
        <p:txBody>
          <a:bodyPr wrap="square">
            <a:spAutoFit/>
          </a:bodyPr>
          <a:lstStyle/>
          <a:p>
            <a:r>
              <a:rPr lang="en-US" sz="2000" dirty="0">
                <a:solidFill>
                  <a:srgbClr val="000000"/>
                </a:solidFill>
              </a:rPr>
              <a:t>The line-to-line voltage at the load end are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DE7C893-4905-4559-8271-2EDAE5D9D8EC}"/>
                  </a:ext>
                </a:extLst>
              </p:cNvPr>
              <p:cNvSpPr/>
              <p:nvPr/>
            </p:nvSpPr>
            <p:spPr>
              <a:xfrm>
                <a:off x="3312545" y="1331743"/>
                <a:ext cx="2671309"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𝐷</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1</m:t>
                                </m:r>
                              </m:e>
                              <m:e>
                                <m:r>
                                  <a:rPr lang="en-US" sz="2000" b="0" i="1" smtClean="0">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i="1">
                                    <a:latin typeface="Cambria Math" panose="02040503050406030204" pitchFamily="18" charset="0"/>
                                  </a:rPr>
                                  <m:t>0</m:t>
                                </m:r>
                              </m:e>
                              <m:e>
                                <m:r>
                                  <a:rPr lang="en-US" sz="2000" i="1">
                                    <a:latin typeface="Cambria Math" panose="02040503050406030204" pitchFamily="18" charset="0"/>
                                  </a:rPr>
                                  <m:t>1</m:t>
                                </m:r>
                              </m:e>
                            </m:mr>
                          </m:m>
                        </m:e>
                      </m:d>
                    </m:oMath>
                  </m:oMathPara>
                </a14:m>
                <a:endParaRPr lang="en-US" sz="2000" dirty="0"/>
              </a:p>
            </p:txBody>
          </p:sp>
        </mc:Choice>
        <mc:Fallback xmlns="">
          <p:sp>
            <p:nvSpPr>
              <p:cNvPr id="8" name="Rectangle 7">
                <a:extLst>
                  <a:ext uri="{FF2B5EF4-FFF2-40B4-BE49-F238E27FC236}">
                    <a16:creationId xmlns:a16="http://schemas.microsoft.com/office/drawing/2014/main" id="{BDE7C893-4905-4559-8271-2EDAE5D9D8EC}"/>
                  </a:ext>
                </a:extLst>
              </p:cNvPr>
              <p:cNvSpPr>
                <a:spLocks noRot="1" noChangeAspect="1" noMove="1" noResize="1" noEditPoints="1" noAdjustHandles="1" noChangeArrowheads="1" noChangeShapeType="1" noTextEdit="1"/>
              </p:cNvSpPr>
              <p:nvPr/>
            </p:nvSpPr>
            <p:spPr>
              <a:xfrm>
                <a:off x="3312545" y="1331743"/>
                <a:ext cx="2671309" cy="9062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4">
                <a:extLst>
                  <a:ext uri="{FF2B5EF4-FFF2-40B4-BE49-F238E27FC236}">
                    <a16:creationId xmlns:a16="http://schemas.microsoft.com/office/drawing/2014/main" id="{E05AE282-8AA3-4EE4-B8F7-EE2786168BB3}"/>
                  </a:ext>
                </a:extLst>
              </p:cNvPr>
              <p:cNvSpPr/>
              <p:nvPr/>
            </p:nvSpPr>
            <p:spPr>
              <a:xfrm>
                <a:off x="2133600" y="2219190"/>
                <a:ext cx="5806974" cy="938719"/>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𝐷</m:t>
                        </m:r>
                      </m:e>
                    </m:d>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12,008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28.4</m:t>
                            </m:r>
                          </m:e>
                          <m:e>
                            <m:r>
                              <a:rPr lang="en-US" sz="2000" b="0" i="1" smtClean="0">
                                <a:latin typeface="Cambria Math" panose="02040503050406030204" pitchFamily="18" charset="0"/>
                              </a:rPr>
                              <m:t>12,025</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9</m:t>
                            </m:r>
                            <m:r>
                              <a:rPr lang="en-US" sz="2000" b="0" i="1" smtClean="0">
                                <a:latin typeface="Cambria Math" panose="02040503050406030204" pitchFamily="18" charset="0"/>
                                <a:ea typeface="Cambria Math" panose="02040503050406030204" pitchFamily="18" charset="0"/>
                              </a:rPr>
                              <m:t>2.2</m:t>
                            </m:r>
                          </m:e>
                          <m:e>
                            <m:r>
                              <a:rPr lang="en-US" sz="2000" b="0" i="1" smtClean="0">
                                <a:latin typeface="Cambria Math" panose="02040503050406030204" pitchFamily="18" charset="0"/>
                              </a:rPr>
                              <m:t>11,903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148.1</m:t>
                            </m:r>
                          </m:e>
                        </m:eqArr>
                      </m:e>
                    </m:d>
                  </m:oMath>
                </a14:m>
                <a:r>
                  <a:rPr lang="en-US" sz="2000" dirty="0"/>
                  <a:t> V</a:t>
                </a:r>
              </a:p>
            </p:txBody>
          </p:sp>
        </mc:Choice>
        <mc:Fallback xmlns="">
          <p:sp>
            <p:nvSpPr>
              <p:cNvPr id="9" name="Rectangle 14">
                <a:extLst>
                  <a:ext uri="{FF2B5EF4-FFF2-40B4-BE49-F238E27FC236}">
                    <a16:creationId xmlns:a16="http://schemas.microsoft.com/office/drawing/2014/main" id="{E05AE282-8AA3-4EE4-B8F7-EE2786168BB3}"/>
                  </a:ext>
                </a:extLst>
              </p:cNvPr>
              <p:cNvSpPr>
                <a:spLocks noRot="1" noChangeAspect="1" noMove="1" noResize="1" noEditPoints="1" noAdjustHandles="1" noChangeArrowheads="1" noChangeShapeType="1" noTextEdit="1"/>
              </p:cNvSpPr>
              <p:nvPr/>
            </p:nvSpPr>
            <p:spPr>
              <a:xfrm>
                <a:off x="2133600" y="2219190"/>
                <a:ext cx="5806974" cy="938719"/>
              </a:xfrm>
              <a:prstGeom prst="rect">
                <a:avLst/>
              </a:prstGeom>
              <a:blipFill>
                <a:blip r:embed="rId3"/>
                <a:stretch>
                  <a:fillRect r="-105"/>
                </a:stretch>
              </a:blipFill>
            </p:spPr>
            <p:txBody>
              <a:bodyPr/>
              <a:lstStyle/>
              <a:p>
                <a:r>
                  <a:rPr lang="en-US">
                    <a:noFill/>
                  </a:rPr>
                  <a:t> </a:t>
                </a:r>
              </a:p>
            </p:txBody>
          </p:sp>
        </mc:Fallback>
      </mc:AlternateContent>
      <p:sp>
        <p:nvSpPr>
          <p:cNvPr id="10" name="Rectangle 1">
            <a:extLst>
              <a:ext uri="{FF2B5EF4-FFF2-40B4-BE49-F238E27FC236}">
                <a16:creationId xmlns:a16="http://schemas.microsoft.com/office/drawing/2014/main" id="{980B7009-8C7E-4C7E-91C7-599AE9D3A768}"/>
              </a:ext>
            </a:extLst>
          </p:cNvPr>
          <p:cNvSpPr/>
          <p:nvPr/>
        </p:nvSpPr>
        <p:spPr>
          <a:xfrm>
            <a:off x="176561" y="3100815"/>
            <a:ext cx="8991600" cy="400110"/>
          </a:xfrm>
          <a:prstGeom prst="rect">
            <a:avLst/>
          </a:prstGeom>
        </p:spPr>
        <p:txBody>
          <a:bodyPr wrap="square">
            <a:spAutoFit/>
          </a:bodyPr>
          <a:lstStyle/>
          <a:p>
            <a:r>
              <a:rPr lang="en-US" sz="2000" dirty="0">
                <a:solidFill>
                  <a:srgbClr val="000000"/>
                </a:solidFill>
              </a:rPr>
              <a:t>For this condition, the average load voltage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1">
                <a:extLst>
                  <a:ext uri="{FF2B5EF4-FFF2-40B4-BE49-F238E27FC236}">
                    <a16:creationId xmlns:a16="http://schemas.microsoft.com/office/drawing/2014/main" id="{C7325D8E-0F32-4DCC-99C2-96C45F3120C1}"/>
                  </a:ext>
                </a:extLst>
              </p:cNvPr>
              <p:cNvSpPr txBox="1"/>
              <p:nvPr/>
            </p:nvSpPr>
            <p:spPr>
              <a:xfrm>
                <a:off x="2502836" y="3667542"/>
                <a:ext cx="4812664" cy="441275"/>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𝑎𝑣𝑒𝑟𝑎𝑔𝑒</m:t>
                            </m:r>
                          </m:sub>
                        </m:sSub>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6942.53+6918.35+6887.71</m:t>
                        </m:r>
                      </m:num>
                      <m:den>
                        <m:r>
                          <a:rPr lang="en-US" sz="2000" i="1">
                            <a:latin typeface="Cambria Math" panose="02040503050406030204" pitchFamily="18" charset="0"/>
                          </a:rPr>
                          <m:t>3</m:t>
                        </m:r>
                      </m:den>
                    </m:f>
                    <m:r>
                      <a:rPr lang="en-US" sz="2000" i="1">
                        <a:latin typeface="Cambria Math" panose="02040503050406030204" pitchFamily="18" charset="0"/>
                      </a:rPr>
                      <m:t>=</m:t>
                    </m:r>
                  </m:oMath>
                </a14:m>
                <a:r>
                  <a:rPr lang="en-US" sz="2000" dirty="0"/>
                  <a:t>6916.20</a:t>
                </a:r>
              </a:p>
            </p:txBody>
          </p:sp>
        </mc:Choice>
        <mc:Fallback xmlns="">
          <p:sp>
            <p:nvSpPr>
              <p:cNvPr id="11" name="TextBox 11">
                <a:extLst>
                  <a:ext uri="{FF2B5EF4-FFF2-40B4-BE49-F238E27FC236}">
                    <a16:creationId xmlns:a16="http://schemas.microsoft.com/office/drawing/2014/main" id="{C7325D8E-0F32-4DCC-99C2-96C45F3120C1}"/>
                  </a:ext>
                </a:extLst>
              </p:cNvPr>
              <p:cNvSpPr txBox="1">
                <a:spLocks noRot="1" noChangeAspect="1" noMove="1" noResize="1" noEditPoints="1" noAdjustHandles="1" noChangeArrowheads="1" noChangeShapeType="1" noTextEdit="1"/>
              </p:cNvSpPr>
              <p:nvPr/>
            </p:nvSpPr>
            <p:spPr>
              <a:xfrm>
                <a:off x="2502836" y="3667542"/>
                <a:ext cx="4812664" cy="441275"/>
              </a:xfrm>
              <a:prstGeom prst="rect">
                <a:avLst/>
              </a:prstGeom>
              <a:blipFill>
                <a:blip r:embed="rId4"/>
                <a:stretch>
                  <a:fillRect t="-4167" r="-2408" b="-18056"/>
                </a:stretch>
              </a:blipFill>
            </p:spPr>
            <p:txBody>
              <a:bodyPr/>
              <a:lstStyle/>
              <a:p>
                <a:r>
                  <a:rPr lang="en-US">
                    <a:noFill/>
                  </a:rPr>
                  <a:t> </a:t>
                </a:r>
              </a:p>
            </p:txBody>
          </p:sp>
        </mc:Fallback>
      </mc:AlternateContent>
      <p:sp>
        <p:nvSpPr>
          <p:cNvPr id="12" name="Rectangle 4">
            <a:extLst>
              <a:ext uri="{FF2B5EF4-FFF2-40B4-BE49-F238E27FC236}">
                <a16:creationId xmlns:a16="http://schemas.microsoft.com/office/drawing/2014/main" id="{322058BB-C3D2-4693-A8BD-AF67F99A7117}"/>
              </a:ext>
            </a:extLst>
          </p:cNvPr>
          <p:cNvSpPr/>
          <p:nvPr/>
        </p:nvSpPr>
        <p:spPr>
          <a:xfrm>
            <a:off x="152400" y="4250487"/>
            <a:ext cx="8839200" cy="400110"/>
          </a:xfrm>
          <a:prstGeom prst="rect">
            <a:avLst/>
          </a:prstGeom>
        </p:spPr>
        <p:txBody>
          <a:bodyPr wrap="square">
            <a:spAutoFit/>
          </a:bodyPr>
          <a:lstStyle/>
          <a:p>
            <a:r>
              <a:rPr lang="en-US" sz="2000" dirty="0">
                <a:solidFill>
                  <a:srgbClr val="000000"/>
                </a:solidFill>
              </a:rPr>
              <a:t>The maximum deviation from the average is on phase </a:t>
            </a:r>
            <a:r>
              <a:rPr lang="en-US" sz="2000" i="1" dirty="0">
                <a:solidFill>
                  <a:srgbClr val="000000"/>
                </a:solidFill>
              </a:rPr>
              <a:t>c</a:t>
            </a:r>
            <a:r>
              <a:rPr lang="en-US" sz="2000" dirty="0">
                <a:solidFill>
                  <a:srgbClr val="000000"/>
                </a:solidFill>
              </a:rPr>
              <a:t> so that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5">
                <a:extLst>
                  <a:ext uri="{FF2B5EF4-FFF2-40B4-BE49-F238E27FC236}">
                    <a16:creationId xmlns:a16="http://schemas.microsoft.com/office/drawing/2014/main" id="{31B3626B-A1FF-4E4F-97F9-499E38BECAF5}"/>
                  </a:ext>
                </a:extLst>
              </p:cNvPr>
              <p:cNvSpPr txBox="1"/>
              <p:nvPr/>
            </p:nvSpPr>
            <p:spPr>
              <a:xfrm>
                <a:off x="2275049" y="4795561"/>
                <a:ext cx="526823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𝑑𝑒𝑟𝑖𝑣𝑎𝑡𝑖𝑜𝑛</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6</m:t>
                        </m:r>
                        <m:r>
                          <a:rPr lang="en-US" sz="2000" b="0" i="1" smtClean="0">
                            <a:latin typeface="Cambria Math" panose="02040503050406030204" pitchFamily="18" charset="0"/>
                          </a:rPr>
                          <m:t>887.71−6916.20</m:t>
                        </m:r>
                      </m:e>
                    </m:d>
                    <m:r>
                      <a:rPr lang="en-US" sz="2000" i="1">
                        <a:latin typeface="Cambria Math" panose="02040503050406030204" pitchFamily="18" charset="0"/>
                      </a:rPr>
                      <m:t>=</m:t>
                    </m:r>
                  </m:oMath>
                </a14:m>
                <a:r>
                  <a:rPr lang="en-US" sz="2000" dirty="0"/>
                  <a:t>28.49</a:t>
                </a:r>
              </a:p>
            </p:txBody>
          </p:sp>
        </mc:Choice>
        <mc:Fallback xmlns="">
          <p:sp>
            <p:nvSpPr>
              <p:cNvPr id="13" name="TextBox 15">
                <a:extLst>
                  <a:ext uri="{FF2B5EF4-FFF2-40B4-BE49-F238E27FC236}">
                    <a16:creationId xmlns:a16="http://schemas.microsoft.com/office/drawing/2014/main" id="{31B3626B-A1FF-4E4F-97F9-499E38BECAF5}"/>
                  </a:ext>
                </a:extLst>
              </p:cNvPr>
              <p:cNvSpPr txBox="1">
                <a:spLocks noRot="1" noChangeAspect="1" noMove="1" noResize="1" noEditPoints="1" noAdjustHandles="1" noChangeArrowheads="1" noChangeShapeType="1" noTextEdit="1"/>
              </p:cNvSpPr>
              <p:nvPr/>
            </p:nvSpPr>
            <p:spPr>
              <a:xfrm>
                <a:off x="2275049" y="4795561"/>
                <a:ext cx="5268237" cy="307777"/>
              </a:xfrm>
              <a:prstGeom prst="rect">
                <a:avLst/>
              </a:prstGeom>
              <a:blipFill>
                <a:blip r:embed="rId5"/>
                <a:stretch>
                  <a:fillRect l="-1620" t="-26000" r="-2199"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5">
                <a:extLst>
                  <a:ext uri="{FF2B5EF4-FFF2-40B4-BE49-F238E27FC236}">
                    <a16:creationId xmlns:a16="http://schemas.microsoft.com/office/drawing/2014/main" id="{5C0BEBE3-DFA5-4378-8B0B-3EC749FFC59E}"/>
                  </a:ext>
                </a:extLst>
              </p:cNvPr>
              <p:cNvSpPr/>
              <p:nvPr/>
            </p:nvSpPr>
            <p:spPr>
              <a:xfrm>
                <a:off x="2930228" y="5334173"/>
                <a:ext cx="4213718" cy="52950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𝑢𝑛𝑏𝑎𝑙𝑎𝑛𝑐𝑒</m:t>
                        </m:r>
                      </m:sub>
                    </m:sSub>
                  </m:oMath>
                </a14:m>
                <a:r>
                  <a:rPr lang="en-US" sz="2000" dirty="0"/>
                  <a:t> </a:t>
                </a:r>
                <a14:m>
                  <m:oMath xmlns:m="http://schemas.openxmlformats.org/officeDocument/2006/math">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28.49</m:t>
                        </m:r>
                      </m:num>
                      <m:den>
                        <m:r>
                          <a:rPr lang="en-US" sz="2000" b="0" i="1" smtClean="0">
                            <a:latin typeface="Cambria Math" panose="02040503050406030204" pitchFamily="18" charset="0"/>
                          </a:rPr>
                          <m:t>6916.20</m:t>
                        </m:r>
                      </m:den>
                    </m:f>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100% </a:t>
                </a:r>
                <a14:m>
                  <m:oMath xmlns:m="http://schemas.openxmlformats.org/officeDocument/2006/math">
                    <m:r>
                      <a:rPr lang="en-US" sz="2000" i="1">
                        <a:latin typeface="Cambria Math" panose="02040503050406030204" pitchFamily="18" charset="0"/>
                      </a:rPr>
                      <m:t>=</m:t>
                    </m:r>
                  </m:oMath>
                </a14:m>
                <a:r>
                  <a:rPr lang="en-US" sz="2000" dirty="0"/>
                  <a:t>0.4119%</a:t>
                </a:r>
              </a:p>
            </p:txBody>
          </p:sp>
        </mc:Choice>
        <mc:Fallback xmlns="">
          <p:sp>
            <p:nvSpPr>
              <p:cNvPr id="14" name="Rectangle 5">
                <a:extLst>
                  <a:ext uri="{FF2B5EF4-FFF2-40B4-BE49-F238E27FC236}">
                    <a16:creationId xmlns:a16="http://schemas.microsoft.com/office/drawing/2014/main" id="{5C0BEBE3-DFA5-4378-8B0B-3EC749FFC59E}"/>
                  </a:ext>
                </a:extLst>
              </p:cNvPr>
              <p:cNvSpPr>
                <a:spLocks noRot="1" noChangeAspect="1" noMove="1" noResize="1" noEditPoints="1" noAdjustHandles="1" noChangeArrowheads="1" noChangeShapeType="1" noTextEdit="1"/>
              </p:cNvSpPr>
              <p:nvPr/>
            </p:nvSpPr>
            <p:spPr>
              <a:xfrm>
                <a:off x="2930228" y="5334173"/>
                <a:ext cx="4213718" cy="529504"/>
              </a:xfrm>
              <a:prstGeom prst="rect">
                <a:avLst/>
              </a:prstGeom>
              <a:blipFill>
                <a:blip r:embed="rId6"/>
                <a:stretch>
                  <a:fillRect r="-579" b="-6897"/>
                </a:stretch>
              </a:blipFill>
            </p:spPr>
            <p:txBody>
              <a:bodyPr/>
              <a:lstStyle/>
              <a:p>
                <a:r>
                  <a:rPr lang="en-US">
                    <a:noFill/>
                  </a:rPr>
                  <a:t> </a:t>
                </a:r>
              </a:p>
            </p:txBody>
          </p:sp>
        </mc:Fallback>
      </mc:AlternateContent>
    </p:spTree>
    <p:extLst>
      <p:ext uri="{BB962C8B-B14F-4D97-AF65-F5344CB8AC3E}">
        <p14:creationId xmlns:p14="http://schemas.microsoft.com/office/powerpoint/2010/main" val="2545085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930BA844-1B1D-4013-90FA-250BA648ED0A}"/>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2</a:t>
            </a:r>
            <a:endParaRPr lang="en-US" sz="3200" dirty="0"/>
          </a:p>
        </p:txBody>
      </p:sp>
      <p:sp>
        <p:nvSpPr>
          <p:cNvPr id="7" name="Rectangle 6">
            <a:extLst>
              <a:ext uri="{FF2B5EF4-FFF2-40B4-BE49-F238E27FC236}">
                <a16:creationId xmlns:a16="http://schemas.microsoft.com/office/drawing/2014/main" id="{4B637216-1059-4D44-AE06-579A49B8121A}"/>
              </a:ext>
            </a:extLst>
          </p:cNvPr>
          <p:cNvSpPr/>
          <p:nvPr/>
        </p:nvSpPr>
        <p:spPr>
          <a:xfrm>
            <a:off x="152400" y="990600"/>
            <a:ext cx="8839200" cy="400110"/>
          </a:xfrm>
          <a:prstGeom prst="rect">
            <a:avLst/>
          </a:prstGeom>
        </p:spPr>
        <p:txBody>
          <a:bodyPr wrap="square">
            <a:spAutoFit/>
          </a:bodyPr>
          <a:lstStyle/>
          <a:p>
            <a:r>
              <a:rPr lang="en-US" sz="2000" dirty="0"/>
              <a:t>The complex powers of the load are</a:t>
            </a:r>
          </a:p>
        </p:txBody>
      </p:sp>
      <mc:AlternateContent xmlns:mc="http://schemas.openxmlformats.org/markup-compatibility/2006" xmlns:a14="http://schemas.microsoft.com/office/drawing/2010/main">
        <mc:Choice Requires="a14">
          <p:sp>
            <p:nvSpPr>
              <p:cNvPr id="8" name="Rectangle 8">
                <a:extLst>
                  <a:ext uri="{FF2B5EF4-FFF2-40B4-BE49-F238E27FC236}">
                    <a16:creationId xmlns:a16="http://schemas.microsoft.com/office/drawing/2014/main" id="{D67FDF1D-BC11-4FCB-9415-3E1861ECD5DD}"/>
                  </a:ext>
                </a:extLst>
              </p:cNvPr>
              <p:cNvSpPr/>
              <p:nvPr/>
            </p:nvSpPr>
            <p:spPr>
              <a:xfrm>
                <a:off x="1981200" y="1539875"/>
                <a:ext cx="6403741" cy="1114536"/>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i="1">
                                    <a:latin typeface="Cambria Math" panose="02040503050406030204" pitchFamily="18" charset="0"/>
                                  </a:rPr>
                                  <m:t>𝑐</m:t>
                                </m:r>
                              </m:sub>
                            </m:sSub>
                          </m:e>
                        </m:eqArr>
                      </m:e>
                    </m:d>
                  </m:oMath>
                </a14:m>
                <a:r>
                  <a:rPr lang="en-US" sz="2000" dirty="0"/>
                  <a:t> </a:t>
                </a:r>
                <a14:m>
                  <m:oMath xmlns:m="http://schemas.openxmlformats.org/officeDocument/2006/math">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1000</m:t>
                        </m:r>
                      </m:den>
                    </m:f>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smtClean="0">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𝑔</m:t>
                                </m:r>
                              </m:sub>
                            </m:sSub>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up>
                                <m:r>
                                  <a:rPr lang="en-US" sz="2000" b="0" i="1" smtClean="0">
                                    <a:latin typeface="Cambria Math" panose="02040503050406030204" pitchFamily="18" charset="0"/>
                                  </a:rPr>
                                  <m:t>∗</m:t>
                                </m:r>
                              </m:sup>
                            </m:sSubSup>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𝑔</m:t>
                                </m:r>
                              </m:sub>
                            </m:sSub>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𝐼</m:t>
                                </m:r>
                              </m:e>
                              <m:sub>
                                <m:r>
                                  <a:rPr lang="en-US" sz="2000" b="0" i="1" smtClean="0">
                                    <a:latin typeface="Cambria Math" panose="02040503050406030204" pitchFamily="18" charset="0"/>
                                  </a:rPr>
                                  <m:t>𝑏</m:t>
                                </m:r>
                              </m:sub>
                              <m:sup>
                                <m:r>
                                  <a:rPr lang="en-US" sz="2000" i="1">
                                    <a:latin typeface="Cambria Math" panose="02040503050406030204" pitchFamily="18" charset="0"/>
                                  </a:rPr>
                                  <m:t>∗</m:t>
                                </m:r>
                              </m:sup>
                            </m:sSubSup>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𝑔</m:t>
                                </m:r>
                              </m:sub>
                            </m:sSub>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𝐼</m:t>
                                </m:r>
                              </m:e>
                              <m:sub>
                                <m:r>
                                  <a:rPr lang="en-US" sz="2000" b="0" i="1" smtClean="0">
                                    <a:latin typeface="Cambria Math" panose="02040503050406030204" pitchFamily="18" charset="0"/>
                                  </a:rPr>
                                  <m:t>𝑐</m:t>
                                </m:r>
                              </m:sub>
                              <m:sup>
                                <m:r>
                                  <a:rPr lang="en-US" sz="2000" i="1">
                                    <a:latin typeface="Cambria Math" panose="02040503050406030204" pitchFamily="18" charset="0"/>
                                  </a:rPr>
                                  <m:t>∗</m:t>
                                </m:r>
                              </m:sup>
                            </m:sSubSup>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1597.2+</m:t>
                            </m:r>
                            <m:r>
                              <a:rPr lang="en-US" sz="2000" b="0" i="1" smtClean="0">
                                <a:latin typeface="Cambria Math" panose="02040503050406030204" pitchFamily="18" charset="0"/>
                              </a:rPr>
                              <m:t>𝑗</m:t>
                            </m:r>
                            <m:r>
                              <a:rPr lang="en-US" sz="2000" b="0" i="1" smtClean="0">
                                <a:latin typeface="Cambria Math" panose="02040503050406030204" pitchFamily="18" charset="0"/>
                              </a:rPr>
                              <m:t>678.8</m:t>
                            </m:r>
                          </m:e>
                          <m:e>
                            <m:r>
                              <a:rPr lang="en-US" sz="2000" i="1">
                                <a:latin typeface="Cambria Math" panose="02040503050406030204" pitchFamily="18" charset="0"/>
                              </a:rPr>
                              <m:t>1</m:t>
                            </m:r>
                            <m:r>
                              <a:rPr lang="en-US" sz="2000" b="0" i="1" smtClean="0">
                                <a:latin typeface="Cambria Math" panose="02040503050406030204" pitchFamily="18" charset="0"/>
                              </a:rPr>
                              <m:t>750.8</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788.7</m:t>
                            </m:r>
                          </m:e>
                          <m:e>
                            <m:r>
                              <a:rPr lang="en-US" sz="2000" i="1">
                                <a:latin typeface="Cambria Math" panose="02040503050406030204" pitchFamily="18" charset="0"/>
                              </a:rPr>
                              <m:t>1</m:t>
                            </m:r>
                            <m:r>
                              <a:rPr lang="en-US" sz="2000" b="0" i="1" smtClean="0">
                                <a:latin typeface="Cambria Math" panose="02040503050406030204" pitchFamily="18" charset="0"/>
                              </a:rPr>
                              <m:t>949.7</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792.0</m:t>
                            </m:r>
                          </m:e>
                        </m:eqArr>
                      </m:e>
                    </m:d>
                    <m:r>
                      <a:rPr lang="en-US" sz="2000" b="0" i="1" smtClean="0">
                        <a:latin typeface="Cambria Math" panose="02040503050406030204" pitchFamily="18" charset="0"/>
                      </a:rPr>
                      <m:t>𝑘𝑊</m:t>
                    </m:r>
                    <m:r>
                      <a:rPr lang="en-US" sz="2000" b="0" i="1" smtClean="0">
                        <a:latin typeface="Cambria Math" panose="02040503050406030204" pitchFamily="18" charset="0"/>
                      </a:rPr>
                      <m:t>+</m:t>
                    </m:r>
                    <m:r>
                      <a:rPr lang="en-US" sz="2000" b="0" i="1" smtClean="0">
                        <a:latin typeface="Cambria Math" panose="02040503050406030204" pitchFamily="18" charset="0"/>
                      </a:rPr>
                      <m:t>𝑗𝑘𝑣𝑎𝑟</m:t>
                    </m:r>
                  </m:oMath>
                </a14:m>
                <a:endParaRPr lang="en-US" sz="2000" dirty="0"/>
              </a:p>
            </p:txBody>
          </p:sp>
        </mc:Choice>
        <mc:Fallback xmlns="">
          <p:sp>
            <p:nvSpPr>
              <p:cNvPr id="8" name="Rectangle 8">
                <a:extLst>
                  <a:ext uri="{FF2B5EF4-FFF2-40B4-BE49-F238E27FC236}">
                    <a16:creationId xmlns:a16="http://schemas.microsoft.com/office/drawing/2014/main" id="{D67FDF1D-BC11-4FCB-9415-3E1861ECD5DD}"/>
                  </a:ext>
                </a:extLst>
              </p:cNvPr>
              <p:cNvSpPr>
                <a:spLocks noRot="1" noChangeAspect="1" noMove="1" noResize="1" noEditPoints="1" noAdjustHandles="1" noChangeArrowheads="1" noChangeShapeType="1" noTextEdit="1"/>
              </p:cNvSpPr>
              <p:nvPr/>
            </p:nvSpPr>
            <p:spPr>
              <a:xfrm>
                <a:off x="1981200" y="1539875"/>
                <a:ext cx="6403741" cy="1114536"/>
              </a:xfrm>
              <a:prstGeom prst="rect">
                <a:avLst/>
              </a:prstGeom>
              <a:blipFill>
                <a:blip r:embed="rId2"/>
                <a:stretch>
                  <a:fillRect/>
                </a:stretch>
              </a:blipFill>
            </p:spPr>
            <p:txBody>
              <a:bodyPr/>
              <a:lstStyle/>
              <a:p>
                <a:r>
                  <a:rPr lang="en-US">
                    <a:noFill/>
                  </a:rPr>
                  <a:t> </a:t>
                </a:r>
              </a:p>
            </p:txBody>
          </p:sp>
        </mc:Fallback>
      </mc:AlternateContent>
      <p:sp>
        <p:nvSpPr>
          <p:cNvPr id="9" name="Rectangle 9">
            <a:extLst>
              <a:ext uri="{FF2B5EF4-FFF2-40B4-BE49-F238E27FC236}">
                <a16:creationId xmlns:a16="http://schemas.microsoft.com/office/drawing/2014/main" id="{696E88DF-F1C7-47FB-8A5F-CE369BFD1F08}"/>
              </a:ext>
            </a:extLst>
          </p:cNvPr>
          <p:cNvSpPr/>
          <p:nvPr/>
        </p:nvSpPr>
        <p:spPr>
          <a:xfrm>
            <a:off x="152400" y="2654411"/>
            <a:ext cx="8915400" cy="400110"/>
          </a:xfrm>
          <a:prstGeom prst="rect">
            <a:avLst/>
          </a:prstGeom>
        </p:spPr>
        <p:txBody>
          <a:bodyPr wrap="square">
            <a:spAutoFit/>
          </a:bodyPr>
          <a:lstStyle/>
          <a:p>
            <a:r>
              <a:rPr lang="en-US" sz="2000" dirty="0">
                <a:solidFill>
                  <a:srgbClr val="000000"/>
                </a:solidFill>
              </a:rPr>
              <a:t>The “neutral transformation matrix” from Example 4.1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10">
                <a:extLst>
                  <a:ext uri="{FF2B5EF4-FFF2-40B4-BE49-F238E27FC236}">
                    <a16:creationId xmlns:a16="http://schemas.microsoft.com/office/drawing/2014/main" id="{5395D3F7-D8EC-48AA-91A1-E758117BB857}"/>
                  </a:ext>
                </a:extLst>
              </p:cNvPr>
              <p:cNvSpPr txBox="1"/>
              <p:nvPr/>
            </p:nvSpPr>
            <p:spPr>
              <a:xfrm>
                <a:off x="1285304" y="3227879"/>
                <a:ext cx="7795532" cy="307777"/>
              </a:xfrm>
              <a:prstGeom prst="rect">
                <a:avLst/>
              </a:prstGeom>
              <a:noFill/>
            </p:spPr>
            <p:txBody>
              <a:bodyPr wrap="none" lIns="0" tIns="0" rIns="0" bIns="0" rtlCol="0">
                <a:spAutoFit/>
              </a:bodyPr>
              <a:lstStyle/>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0.4292−</m:t>
                              </m:r>
                              <m:r>
                                <a:rPr lang="en-US" sz="2000" b="0" i="1" smtClean="0">
                                  <a:latin typeface="Cambria Math" panose="02040503050406030204" pitchFamily="18" charset="0"/>
                                </a:rPr>
                                <m:t>𝑗</m:t>
                              </m:r>
                              <m:r>
                                <a:rPr lang="en-US" sz="2000" b="0" i="1" smtClean="0">
                                  <a:latin typeface="Cambria Math" panose="02040503050406030204" pitchFamily="18" charset="0"/>
                                </a:rPr>
                                <m:t>0.1291</m:t>
                              </m:r>
                            </m:e>
                            <m:e>
                              <m:r>
                                <m:rPr>
                                  <m:brk m:alnAt="7"/>
                                </m:rPr>
                                <a:rPr lang="en-US" sz="2000" i="1">
                                  <a:latin typeface="Cambria Math" panose="02040503050406030204" pitchFamily="18" charset="0"/>
                                </a:rPr>
                                <m:t>−</m:t>
                              </m:r>
                              <m:r>
                                <a:rPr lang="en-US" sz="2000" i="1">
                                  <a:latin typeface="Cambria Math" panose="02040503050406030204" pitchFamily="18" charset="0"/>
                                </a:rPr>
                                <m:t>0.4</m:t>
                              </m:r>
                              <m:r>
                                <a:rPr lang="en-US" sz="2000" b="0" i="1" smtClean="0">
                                  <a:latin typeface="Cambria Math" panose="02040503050406030204" pitchFamily="18" charset="0"/>
                                </a:rPr>
                                <m:t>476</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0.1373</m:t>
                              </m:r>
                            </m:e>
                            <m:e>
                              <m:r>
                                <m:rPr>
                                  <m:brk m:alnAt="7"/>
                                </m:rPr>
                                <a:rPr lang="en-US" sz="2000" i="1">
                                  <a:latin typeface="Cambria Math" panose="02040503050406030204" pitchFamily="18" charset="0"/>
                                </a:rPr>
                                <m:t>−</m:t>
                              </m:r>
                              <m:r>
                                <a:rPr lang="en-US" sz="2000" i="1">
                                  <a:latin typeface="Cambria Math" panose="02040503050406030204" pitchFamily="18" charset="0"/>
                                </a:rPr>
                                <m:t>0.4</m:t>
                              </m:r>
                              <m:r>
                                <a:rPr lang="en-US" sz="2000" b="0" i="1" smtClean="0">
                                  <a:latin typeface="Cambria Math" panose="02040503050406030204" pitchFamily="18" charset="0"/>
                                </a:rPr>
                                <m:t>373</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0.1327</m:t>
                              </m:r>
                            </m:e>
                          </m:mr>
                        </m:m>
                      </m:e>
                    </m:d>
                  </m:oMath>
                </a14:m>
                <a:endParaRPr lang="en-US" sz="2000" dirty="0"/>
              </a:p>
            </p:txBody>
          </p:sp>
        </mc:Choice>
        <mc:Fallback xmlns="">
          <p:sp>
            <p:nvSpPr>
              <p:cNvPr id="10" name="TextBox 10">
                <a:extLst>
                  <a:ext uri="{FF2B5EF4-FFF2-40B4-BE49-F238E27FC236}">
                    <a16:creationId xmlns:a16="http://schemas.microsoft.com/office/drawing/2014/main" id="{5395D3F7-D8EC-48AA-91A1-E758117BB857}"/>
                  </a:ext>
                </a:extLst>
              </p:cNvPr>
              <p:cNvSpPr txBox="1">
                <a:spLocks noRot="1" noChangeAspect="1" noMove="1" noResize="1" noEditPoints="1" noAdjustHandles="1" noChangeArrowheads="1" noChangeShapeType="1" noTextEdit="1"/>
              </p:cNvSpPr>
              <p:nvPr/>
            </p:nvSpPr>
            <p:spPr>
              <a:xfrm>
                <a:off x="1285304" y="3227879"/>
                <a:ext cx="7795532" cy="307777"/>
              </a:xfrm>
              <a:prstGeom prst="rect">
                <a:avLst/>
              </a:prstGeom>
              <a:blipFill>
                <a:blip r:embed="rId3"/>
                <a:stretch>
                  <a:fillRect l="-2033" t="-26000" b="-50000"/>
                </a:stretch>
              </a:blipFill>
            </p:spPr>
            <p:txBody>
              <a:bodyPr/>
              <a:lstStyle/>
              <a:p>
                <a:r>
                  <a:rPr lang="en-US">
                    <a:noFill/>
                  </a:rPr>
                  <a:t> </a:t>
                </a:r>
              </a:p>
            </p:txBody>
          </p:sp>
        </mc:Fallback>
      </mc:AlternateContent>
      <p:sp>
        <p:nvSpPr>
          <p:cNvPr id="11" name="Rectangle 12">
            <a:extLst>
              <a:ext uri="{FF2B5EF4-FFF2-40B4-BE49-F238E27FC236}">
                <a16:creationId xmlns:a16="http://schemas.microsoft.com/office/drawing/2014/main" id="{119EA785-7F9C-4213-AC8F-F109F97EA81F}"/>
              </a:ext>
            </a:extLst>
          </p:cNvPr>
          <p:cNvSpPr/>
          <p:nvPr/>
        </p:nvSpPr>
        <p:spPr>
          <a:xfrm>
            <a:off x="157976" y="3657894"/>
            <a:ext cx="8693895" cy="400110"/>
          </a:xfrm>
          <a:prstGeom prst="rect">
            <a:avLst/>
          </a:prstGeom>
        </p:spPr>
        <p:txBody>
          <a:bodyPr wrap="square">
            <a:spAutoFit/>
          </a:bodyPr>
          <a:lstStyle/>
          <a:p>
            <a:r>
              <a:rPr lang="en-US" sz="2000" dirty="0">
                <a:solidFill>
                  <a:srgbClr val="000000"/>
                </a:solidFill>
              </a:rPr>
              <a:t>The neutral current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3">
                <a:extLst>
                  <a:ext uri="{FF2B5EF4-FFF2-40B4-BE49-F238E27FC236}">
                    <a16:creationId xmlns:a16="http://schemas.microsoft.com/office/drawing/2014/main" id="{BA777EB4-0E58-4C73-AEF8-B30D8D5DB1B1}"/>
                  </a:ext>
                </a:extLst>
              </p:cNvPr>
              <p:cNvSpPr/>
              <p:nvPr/>
            </p:nvSpPr>
            <p:spPr>
              <a:xfrm>
                <a:off x="2958706" y="4145301"/>
                <a:ext cx="4126066" cy="400110"/>
              </a:xfrm>
              <a:prstGeom prst="rect">
                <a:avLst/>
              </a:prstGeom>
            </p:spPr>
            <p:txBody>
              <a:bodyPr wrap="none">
                <a:spAutoFit/>
              </a:bodyPr>
              <a:lstStyle/>
              <a:p>
                <a14:m>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i="1">
                            <a:latin typeface="Cambria Math" panose="02040503050406030204" pitchFamily="18" charset="0"/>
                          </a:rPr>
                          <m:t>𝑛</m:t>
                        </m:r>
                      </m:sub>
                    </m:sSub>
                    <m:r>
                      <m:rPr>
                        <m:nor/>
                      </m:rPr>
                      <a:rPr lang="en-US" sz="2000" dirty="0"/>
                      <m:t> ]</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1" smtClean="0">
                        <a:latin typeface="Cambria Math" panose="02040503050406030204" pitchFamily="18" charset="0"/>
                      </a:rPr>
                      <m:t>=26.2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oMath>
                </a14:m>
                <a:endParaRPr lang="en-US" sz="2000" dirty="0"/>
              </a:p>
            </p:txBody>
          </p:sp>
        </mc:Choice>
        <mc:Fallback xmlns="">
          <p:sp>
            <p:nvSpPr>
              <p:cNvPr id="12" name="Rectangle 13">
                <a:extLst>
                  <a:ext uri="{FF2B5EF4-FFF2-40B4-BE49-F238E27FC236}">
                    <a16:creationId xmlns:a16="http://schemas.microsoft.com/office/drawing/2014/main" id="{BA777EB4-0E58-4C73-AEF8-B30D8D5DB1B1}"/>
                  </a:ext>
                </a:extLst>
              </p:cNvPr>
              <p:cNvSpPr>
                <a:spLocks noRot="1" noChangeAspect="1" noMove="1" noResize="1" noEditPoints="1" noAdjustHandles="1" noChangeArrowheads="1" noChangeShapeType="1" noTextEdit="1"/>
              </p:cNvSpPr>
              <p:nvPr/>
            </p:nvSpPr>
            <p:spPr>
              <a:xfrm>
                <a:off x="2958706" y="4145301"/>
                <a:ext cx="4126066" cy="400110"/>
              </a:xfrm>
              <a:prstGeom prst="rect">
                <a:avLst/>
              </a:prstGeom>
              <a:blipFill>
                <a:blip r:embed="rId4"/>
                <a:stretch>
                  <a:fillRect l="-739" t="-7576" b="-25758"/>
                </a:stretch>
              </a:blipFill>
            </p:spPr>
            <p:txBody>
              <a:bodyPr/>
              <a:lstStyle/>
              <a:p>
                <a:r>
                  <a:rPr lang="en-US">
                    <a:noFill/>
                  </a:rPr>
                  <a:t> </a:t>
                </a:r>
              </a:p>
            </p:txBody>
          </p:sp>
        </mc:Fallback>
      </mc:AlternateContent>
      <p:sp>
        <p:nvSpPr>
          <p:cNvPr id="13" name="Rectangle 16">
            <a:extLst>
              <a:ext uri="{FF2B5EF4-FFF2-40B4-BE49-F238E27FC236}">
                <a16:creationId xmlns:a16="http://schemas.microsoft.com/office/drawing/2014/main" id="{2931C0F4-300E-4CE4-89ED-16E54B4EE5CC}"/>
              </a:ext>
            </a:extLst>
          </p:cNvPr>
          <p:cNvSpPr/>
          <p:nvPr/>
        </p:nvSpPr>
        <p:spPr>
          <a:xfrm>
            <a:off x="221504" y="4689440"/>
            <a:ext cx="8846296" cy="400110"/>
          </a:xfrm>
          <a:prstGeom prst="rect">
            <a:avLst/>
          </a:prstGeom>
        </p:spPr>
        <p:txBody>
          <a:bodyPr wrap="square">
            <a:spAutoFit/>
          </a:bodyPr>
          <a:lstStyle/>
          <a:p>
            <a:r>
              <a:rPr lang="en-US" sz="2000" dirty="0">
                <a:solidFill>
                  <a:srgbClr val="000000"/>
                </a:solidFill>
              </a:rPr>
              <a:t>The ground current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7">
                <a:extLst>
                  <a:ext uri="{FF2B5EF4-FFF2-40B4-BE49-F238E27FC236}">
                    <a16:creationId xmlns:a16="http://schemas.microsoft.com/office/drawing/2014/main" id="{49DB805C-C4B1-454A-8908-210A2FD94D1D}"/>
                  </a:ext>
                </a:extLst>
              </p:cNvPr>
              <p:cNvSpPr/>
              <p:nvPr/>
            </p:nvSpPr>
            <p:spPr>
              <a:xfrm>
                <a:off x="2659169" y="5233579"/>
                <a:ext cx="4725140" cy="425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𝑔</m:t>
                          </m:r>
                        </m:sub>
                      </m:sSub>
                      <m:r>
                        <a:rPr lang="en-US" sz="2000" i="1">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𝑛</m:t>
                          </m:r>
                        </m:sub>
                      </m:sSub>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32.5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77.6</m:t>
                      </m:r>
                    </m:oMath>
                  </m:oMathPara>
                </a14:m>
                <a:endParaRPr lang="en-US" sz="2000" dirty="0"/>
              </a:p>
            </p:txBody>
          </p:sp>
        </mc:Choice>
        <mc:Fallback xmlns="">
          <p:sp>
            <p:nvSpPr>
              <p:cNvPr id="14" name="Rectangle 17">
                <a:extLst>
                  <a:ext uri="{FF2B5EF4-FFF2-40B4-BE49-F238E27FC236}">
                    <a16:creationId xmlns:a16="http://schemas.microsoft.com/office/drawing/2014/main" id="{49DB805C-C4B1-454A-8908-210A2FD94D1D}"/>
                  </a:ext>
                </a:extLst>
              </p:cNvPr>
              <p:cNvSpPr>
                <a:spLocks noRot="1" noChangeAspect="1" noMove="1" noResize="1" noEditPoints="1" noAdjustHandles="1" noChangeArrowheads="1" noChangeShapeType="1" noTextEdit="1"/>
              </p:cNvSpPr>
              <p:nvPr/>
            </p:nvSpPr>
            <p:spPr>
              <a:xfrm>
                <a:off x="2659169" y="5233579"/>
                <a:ext cx="4725140" cy="425053"/>
              </a:xfrm>
              <a:prstGeom prst="rect">
                <a:avLst/>
              </a:prstGeom>
              <a:blipFill>
                <a:blip r:embed="rId5"/>
                <a:stretch>
                  <a:fillRect b="-10145"/>
                </a:stretch>
              </a:blipFill>
            </p:spPr>
            <p:txBody>
              <a:bodyPr/>
              <a:lstStyle/>
              <a:p>
                <a:r>
                  <a:rPr lang="en-US">
                    <a:noFill/>
                  </a:rPr>
                  <a:t> </a:t>
                </a:r>
              </a:p>
            </p:txBody>
          </p:sp>
        </mc:Fallback>
      </mc:AlternateContent>
    </p:spTree>
    <p:extLst>
      <p:ext uri="{BB962C8B-B14F-4D97-AF65-F5344CB8AC3E}">
        <p14:creationId xmlns:p14="http://schemas.microsoft.com/office/powerpoint/2010/main" val="119228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4997F979-F02D-4C1B-ABC2-2803650892E8}"/>
              </a:ext>
            </a:extLst>
          </p:cNvPr>
          <p:cNvSpPr>
            <a:spLocks noGrp="1"/>
          </p:cNvSpPr>
          <p:nvPr>
            <p:ph type="title"/>
          </p:nvPr>
        </p:nvSpPr>
        <p:spPr>
          <a:xfrm>
            <a:off x="457200" y="431513"/>
            <a:ext cx="6356227" cy="584775"/>
          </a:xfrm>
          <a:prstGeom prst="rect">
            <a:avLst/>
          </a:prstGeom>
        </p:spPr>
        <p:txBody>
          <a:bodyPr wrap="none">
            <a:spAutoFit/>
          </a:bodyPr>
          <a:lstStyle/>
          <a:p>
            <a:r>
              <a:rPr lang="en-US" sz="3200" dirty="0"/>
              <a:t>Approximate Line Segment Model</a:t>
            </a:r>
          </a:p>
        </p:txBody>
      </p:sp>
      <p:sp>
        <p:nvSpPr>
          <p:cNvPr id="7" name="Rectangle 1">
            <a:extLst>
              <a:ext uri="{FF2B5EF4-FFF2-40B4-BE49-F238E27FC236}">
                <a16:creationId xmlns:a16="http://schemas.microsoft.com/office/drawing/2014/main" id="{351B0812-0F55-4EE6-80D4-A6C5C85154AB}"/>
              </a:ext>
            </a:extLst>
          </p:cNvPr>
          <p:cNvSpPr/>
          <p:nvPr/>
        </p:nvSpPr>
        <p:spPr>
          <a:xfrm>
            <a:off x="38100" y="1143000"/>
            <a:ext cx="9067800" cy="1323439"/>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The approximate line model can be developed by applying the “reverse impedance transformation” from symmetrical component theory.</a:t>
            </a:r>
          </a:p>
          <a:p>
            <a:pPr marL="342900" indent="-342900" algn="just">
              <a:buFont typeface="Arial" panose="020B0604020202020204" pitchFamily="34" charset="0"/>
              <a:buChar char="•"/>
            </a:pPr>
            <a:r>
              <a:rPr lang="en-US" sz="2000" dirty="0">
                <a:solidFill>
                  <a:srgbClr val="000000"/>
                </a:solidFill>
              </a:rPr>
              <a:t>Using the known positive and zero sequence impedances, the “sequence impedance matrix” is given by (See Chapter 4, </a:t>
            </a:r>
            <a:r>
              <a:rPr lang="en-US" sz="2000" dirty="0" err="1">
                <a:solidFill>
                  <a:srgbClr val="000000"/>
                </a:solidFill>
              </a:rPr>
              <a:t>Kersting</a:t>
            </a:r>
            <a:r>
              <a:rPr lang="en-US" sz="2000" dirty="0">
                <a:solidFill>
                  <a:srgbClr val="000000"/>
                </a:solidFill>
              </a:rPr>
              <a:t>)</a:t>
            </a:r>
          </a:p>
        </p:txBody>
      </p:sp>
      <mc:AlternateContent xmlns:mc="http://schemas.openxmlformats.org/markup-compatibility/2006" xmlns:a14="http://schemas.microsoft.com/office/drawing/2010/main">
        <mc:Choice Requires="a14">
          <p:sp>
            <p:nvSpPr>
              <p:cNvPr id="8" name="Rectangle 5">
                <a:extLst>
                  <a:ext uri="{FF2B5EF4-FFF2-40B4-BE49-F238E27FC236}">
                    <a16:creationId xmlns:a16="http://schemas.microsoft.com/office/drawing/2014/main" id="{C8608690-EC88-4A7A-A325-16810BF3928C}"/>
                  </a:ext>
                </a:extLst>
              </p:cNvPr>
              <p:cNvSpPr/>
              <p:nvPr/>
            </p:nvSpPr>
            <p:spPr>
              <a:xfrm>
                <a:off x="2209800" y="2461368"/>
                <a:ext cx="4572000" cy="107054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𝑠𝑒𝑞</m:t>
                          </m:r>
                        </m:sub>
                      </m:sSub>
                      <m:r>
                        <a:rPr lang="en-US" sz="2000" i="1" smtClean="0">
                          <a:latin typeface="Cambria Math" panose="02040503050406030204" pitchFamily="18" charset="0"/>
                        </a:rPr>
                        <m:t>]</m:t>
                      </m:r>
                      <m:r>
                        <a:rPr lang="en-US" sz="2000" i="1">
                          <a:latin typeface="Cambria Math" panose="02040503050406030204" pitchFamily="18" charset="0"/>
                        </a:rPr>
                        <m:t>=</m:t>
                      </m:r>
                      <m:r>
                        <a:rPr lang="en-US" sz="2000" i="1" smtClean="0">
                          <a:latin typeface="Cambria Math" panose="02040503050406030204" pitchFamily="18" charset="0"/>
                        </a:rPr>
                        <m:t> </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m:t>
                                    </m:r>
                                  </m:sub>
                                </m:sSub>
                              </m:e>
                            </m:mr>
                          </m:m>
                        </m:e>
                      </m:d>
                    </m:oMath>
                  </m:oMathPara>
                </a14:m>
                <a:endParaRPr lang="en-US" sz="2000" dirty="0"/>
              </a:p>
            </p:txBody>
          </p:sp>
        </mc:Choice>
        <mc:Fallback xmlns="">
          <p:sp>
            <p:nvSpPr>
              <p:cNvPr id="8" name="Rectangle 5">
                <a:extLst>
                  <a:ext uri="{FF2B5EF4-FFF2-40B4-BE49-F238E27FC236}">
                    <a16:creationId xmlns:a16="http://schemas.microsoft.com/office/drawing/2014/main" id="{C8608690-EC88-4A7A-A325-16810BF3928C}"/>
                  </a:ext>
                </a:extLst>
              </p:cNvPr>
              <p:cNvSpPr>
                <a:spLocks noRot="1" noChangeAspect="1" noMove="1" noResize="1" noEditPoints="1" noAdjustHandles="1" noChangeArrowheads="1" noChangeShapeType="1" noTextEdit="1"/>
              </p:cNvSpPr>
              <p:nvPr/>
            </p:nvSpPr>
            <p:spPr>
              <a:xfrm>
                <a:off x="2209800" y="2461368"/>
                <a:ext cx="4572000" cy="1070549"/>
              </a:xfrm>
              <a:prstGeom prst="rect">
                <a:avLst/>
              </a:prstGeom>
              <a:blipFill>
                <a:blip r:embed="rId2"/>
                <a:stretch>
                  <a:fillRect/>
                </a:stretch>
              </a:blipFill>
            </p:spPr>
            <p:txBody>
              <a:bodyPr/>
              <a:lstStyle/>
              <a:p>
                <a:r>
                  <a:rPr lang="en-US">
                    <a:noFill/>
                  </a:rPr>
                  <a:t> </a:t>
                </a:r>
              </a:p>
            </p:txBody>
          </p:sp>
        </mc:Fallback>
      </mc:AlternateContent>
      <p:sp>
        <p:nvSpPr>
          <p:cNvPr id="9" name="TextBox 18">
            <a:extLst>
              <a:ext uri="{FF2B5EF4-FFF2-40B4-BE49-F238E27FC236}">
                <a16:creationId xmlns:a16="http://schemas.microsoft.com/office/drawing/2014/main" id="{442748D6-1CD8-40C2-962B-CF31BAD9A268}"/>
              </a:ext>
            </a:extLst>
          </p:cNvPr>
          <p:cNvSpPr txBox="1"/>
          <p:nvPr/>
        </p:nvSpPr>
        <p:spPr>
          <a:xfrm>
            <a:off x="7949715" y="2811976"/>
            <a:ext cx="559769" cy="369332"/>
          </a:xfrm>
          <a:prstGeom prst="rect">
            <a:avLst/>
          </a:prstGeom>
          <a:noFill/>
        </p:spPr>
        <p:txBody>
          <a:bodyPr wrap="none" rtlCol="0">
            <a:spAutoFit/>
          </a:bodyPr>
          <a:lstStyle/>
          <a:p>
            <a:r>
              <a:rPr lang="en-US" dirty="0"/>
              <a:t>(47)</a:t>
            </a:r>
          </a:p>
        </p:txBody>
      </p:sp>
      <p:sp>
        <p:nvSpPr>
          <p:cNvPr id="10" name="Rectangle 7">
            <a:extLst>
              <a:ext uri="{FF2B5EF4-FFF2-40B4-BE49-F238E27FC236}">
                <a16:creationId xmlns:a16="http://schemas.microsoft.com/office/drawing/2014/main" id="{AF78E77A-6C3D-4970-839D-F0BE5D184715}"/>
              </a:ext>
            </a:extLst>
          </p:cNvPr>
          <p:cNvSpPr/>
          <p:nvPr/>
        </p:nvSpPr>
        <p:spPr>
          <a:xfrm>
            <a:off x="61748" y="3429000"/>
            <a:ext cx="9020503" cy="1323439"/>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FF0000"/>
                </a:solidFill>
              </a:rPr>
              <a:t>Note that this assumption means lines are assumed to be transposed</a:t>
            </a:r>
            <a:r>
              <a:rPr lang="en-US" sz="2000" dirty="0">
                <a:solidFill>
                  <a:srgbClr val="000000"/>
                </a:solidFill>
              </a:rPr>
              <a:t>, that is why this model is called “approximate” model.</a:t>
            </a:r>
          </a:p>
          <a:p>
            <a:pPr marL="342900" indent="-342900">
              <a:buFont typeface="Arial" panose="020B0604020202020204" pitchFamily="34" charset="0"/>
              <a:buChar char="•"/>
            </a:pPr>
            <a:r>
              <a:rPr lang="en-US" sz="2000" dirty="0">
                <a:solidFill>
                  <a:srgbClr val="000000"/>
                </a:solidFill>
              </a:rPr>
              <a:t>The “reverse impedance transformation” results in the following approximate phase impedance matrix:</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9">
                <a:extLst>
                  <a:ext uri="{FF2B5EF4-FFF2-40B4-BE49-F238E27FC236}">
                    <a16:creationId xmlns:a16="http://schemas.microsoft.com/office/drawing/2014/main" id="{46BD8863-A5F6-4752-82D4-A2809CD37169}"/>
                  </a:ext>
                </a:extLst>
              </p:cNvPr>
              <p:cNvSpPr/>
              <p:nvPr/>
            </p:nvSpPr>
            <p:spPr>
              <a:xfrm>
                <a:off x="3257817" y="4592323"/>
                <a:ext cx="3709413" cy="423770"/>
              </a:xfrm>
              <a:prstGeom prst="rect">
                <a:avLst/>
              </a:prstGeom>
            </p:spPr>
            <p:txBody>
              <a:bodyPr wrap="none">
                <a:spAutoFit/>
              </a:bodyPr>
              <a:lstStyle/>
              <a:p>
                <a14:m>
                  <m:oMath xmlns:m="http://schemas.openxmlformats.org/officeDocument/2006/math">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𝑎𝑝𝑝𝑟𝑜𝑥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𝑠𝑒𝑞</m:t>
                        </m:r>
                      </m:sub>
                    </m:sSub>
                    <m:r>
                      <a:rPr lang="en-US" sz="2000" i="1">
                        <a:latin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i="1">
                            <a:latin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−1</m:t>
                        </m:r>
                      </m:sup>
                    </m:sSup>
                  </m:oMath>
                </a14:m>
                <a:endParaRPr lang="en-US" sz="2000" dirty="0"/>
              </a:p>
            </p:txBody>
          </p:sp>
        </mc:Choice>
        <mc:Fallback xmlns="">
          <p:sp>
            <p:nvSpPr>
              <p:cNvPr id="11" name="Rectangle 9">
                <a:extLst>
                  <a:ext uri="{FF2B5EF4-FFF2-40B4-BE49-F238E27FC236}">
                    <a16:creationId xmlns:a16="http://schemas.microsoft.com/office/drawing/2014/main" id="{46BD8863-A5F6-4752-82D4-A2809CD37169}"/>
                  </a:ext>
                </a:extLst>
              </p:cNvPr>
              <p:cNvSpPr>
                <a:spLocks noRot="1" noChangeAspect="1" noMove="1" noResize="1" noEditPoints="1" noAdjustHandles="1" noChangeArrowheads="1" noChangeShapeType="1" noTextEdit="1"/>
              </p:cNvSpPr>
              <p:nvPr/>
            </p:nvSpPr>
            <p:spPr>
              <a:xfrm>
                <a:off x="3257817" y="4592323"/>
                <a:ext cx="3709413" cy="423770"/>
              </a:xfrm>
              <a:prstGeom prst="rect">
                <a:avLst/>
              </a:prstGeom>
              <a:blipFill>
                <a:blip r:embed="rId3"/>
                <a:stretch>
                  <a:fillRect l="-82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0">
                <a:extLst>
                  <a:ext uri="{FF2B5EF4-FFF2-40B4-BE49-F238E27FC236}">
                    <a16:creationId xmlns:a16="http://schemas.microsoft.com/office/drawing/2014/main" id="{2493EF2E-1CC2-42C3-961F-67D06566839F}"/>
                  </a:ext>
                </a:extLst>
              </p:cNvPr>
              <p:cNvSpPr/>
              <p:nvPr/>
            </p:nvSpPr>
            <p:spPr>
              <a:xfrm>
                <a:off x="1662151" y="5016093"/>
                <a:ext cx="5957849"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𝑎𝑝𝑝𝑟𝑜𝑥</m:t>
                          </m:r>
                        </m:sub>
                      </m:sSub>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3</m:t>
                          </m:r>
                        </m:den>
                      </m:f>
                      <m:r>
                        <a:rPr lang="en-US" sz="2000" i="1">
                          <a:solidFill>
                            <a:schemeClr val="tx1"/>
                          </a:solidFill>
                          <a:latin typeface="Cambria Math" panose="02040503050406030204" pitchFamily="18" charset="0"/>
                          <a:ea typeface="Cambria Math" panose="02040503050406030204" pitchFamily="18" charset="0"/>
                        </a:rPr>
                        <m:t>∙</m:t>
                      </m:r>
                      <m:d>
                        <m:dPr>
                          <m:begChr m:val="["/>
                          <m:endChr m:val="]"/>
                          <m:ctrlPr>
                            <a:rPr lang="en-US" sz="2000" i="1">
                              <a:solidFill>
                                <a:schemeClr val="tx1"/>
                              </a:solidFill>
                              <a:latin typeface="Cambria Math" panose="02040503050406030204" pitchFamily="18" charset="0"/>
                            </a:rPr>
                          </m:ctrlPr>
                        </m:dPr>
                        <m:e>
                          <m:m>
                            <m:mPr>
                              <m:plcHide m:val="on"/>
                              <m:mcs>
                                <m:mc>
                                  <m:mcPr>
                                    <m:count m:val="3"/>
                                    <m:mcJc m:val="center"/>
                                  </m:mcPr>
                                </m:mc>
                              </m:mcs>
                              <m:ctrlPr>
                                <a:rPr lang="en-US" sz="2000" i="1">
                                  <a:solidFill>
                                    <a:schemeClr val="tx1"/>
                                  </a:solidFill>
                                  <a:latin typeface="Cambria Math" panose="02040503050406030204" pitchFamily="18" charset="0"/>
                                </a:rPr>
                              </m:ctrlPr>
                            </m:mPr>
                            <m:mr>
                              <m:e>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m:t>
                                    </m:r>
                                  </m:sub>
                                </m:sSub>
                                <m:r>
                                  <a:rPr lang="en-US" sz="2000" b="0" i="1"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b="0" i="1" smtClean="0">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m:t>
                                </m:r>
                              </m:e>
                            </m:mr>
                          </m:m>
                        </m:e>
                      </m:d>
                    </m:oMath>
                  </m:oMathPara>
                </a14:m>
                <a:endParaRPr lang="en-US" sz="2000" dirty="0"/>
              </a:p>
            </p:txBody>
          </p:sp>
        </mc:Choice>
        <mc:Fallback xmlns="">
          <p:sp>
            <p:nvSpPr>
              <p:cNvPr id="12" name="Rectangle 10">
                <a:extLst>
                  <a:ext uri="{FF2B5EF4-FFF2-40B4-BE49-F238E27FC236}">
                    <a16:creationId xmlns:a16="http://schemas.microsoft.com/office/drawing/2014/main" id="{2493EF2E-1CC2-42C3-961F-67D06566839F}"/>
                  </a:ext>
                </a:extLst>
              </p:cNvPr>
              <p:cNvSpPr>
                <a:spLocks noRot="1" noChangeAspect="1" noMove="1" noResize="1" noEditPoints="1" noAdjustHandles="1" noChangeArrowheads="1" noChangeShapeType="1" noTextEdit="1"/>
              </p:cNvSpPr>
              <p:nvPr/>
            </p:nvSpPr>
            <p:spPr>
              <a:xfrm>
                <a:off x="1662151" y="5016093"/>
                <a:ext cx="5957849" cy="1070549"/>
              </a:xfrm>
              <a:prstGeom prst="rect">
                <a:avLst/>
              </a:prstGeom>
              <a:blipFill>
                <a:blip r:embed="rId4"/>
                <a:stretch>
                  <a:fillRect/>
                </a:stretch>
              </a:blipFill>
            </p:spPr>
            <p:txBody>
              <a:bodyPr/>
              <a:lstStyle/>
              <a:p>
                <a:r>
                  <a:rPr lang="en-US">
                    <a:noFill/>
                  </a:rPr>
                  <a:t> </a:t>
                </a:r>
              </a:p>
            </p:txBody>
          </p:sp>
        </mc:Fallback>
      </mc:AlternateContent>
      <p:sp>
        <p:nvSpPr>
          <p:cNvPr id="13" name="TextBox 19">
            <a:extLst>
              <a:ext uri="{FF2B5EF4-FFF2-40B4-BE49-F238E27FC236}">
                <a16:creationId xmlns:a16="http://schemas.microsoft.com/office/drawing/2014/main" id="{5C29D4C2-58E1-4386-B60D-6829B840E70C}"/>
              </a:ext>
            </a:extLst>
          </p:cNvPr>
          <p:cNvSpPr txBox="1"/>
          <p:nvPr/>
        </p:nvSpPr>
        <p:spPr>
          <a:xfrm>
            <a:off x="8015382" y="4603190"/>
            <a:ext cx="559769" cy="369332"/>
          </a:xfrm>
          <a:prstGeom prst="rect">
            <a:avLst/>
          </a:prstGeom>
          <a:noFill/>
        </p:spPr>
        <p:txBody>
          <a:bodyPr wrap="none" rtlCol="0">
            <a:spAutoFit/>
          </a:bodyPr>
          <a:lstStyle/>
          <a:p>
            <a:r>
              <a:rPr lang="en-US" dirty="0"/>
              <a:t>(48)</a:t>
            </a:r>
          </a:p>
        </p:txBody>
      </p:sp>
      <p:sp>
        <p:nvSpPr>
          <p:cNvPr id="14" name="TextBox 20">
            <a:extLst>
              <a:ext uri="{FF2B5EF4-FFF2-40B4-BE49-F238E27FC236}">
                <a16:creationId xmlns:a16="http://schemas.microsoft.com/office/drawing/2014/main" id="{AD6C3DC4-8262-4A7B-950C-8F16F7A5DC3F}"/>
              </a:ext>
            </a:extLst>
          </p:cNvPr>
          <p:cNvSpPr txBox="1"/>
          <p:nvPr/>
        </p:nvSpPr>
        <p:spPr>
          <a:xfrm>
            <a:off x="8015382" y="5475856"/>
            <a:ext cx="559769" cy="369332"/>
          </a:xfrm>
          <a:prstGeom prst="rect">
            <a:avLst/>
          </a:prstGeom>
          <a:noFill/>
        </p:spPr>
        <p:txBody>
          <a:bodyPr wrap="none" rtlCol="0">
            <a:spAutoFit/>
          </a:bodyPr>
          <a:lstStyle/>
          <a:p>
            <a:r>
              <a:rPr lang="en-US" dirty="0"/>
              <a:t>(49)</a:t>
            </a:r>
          </a:p>
        </p:txBody>
      </p:sp>
    </p:spTree>
    <p:extLst>
      <p:ext uri="{BB962C8B-B14F-4D97-AF65-F5344CB8AC3E}">
        <p14:creationId xmlns:p14="http://schemas.microsoft.com/office/powerpoint/2010/main" val="2899484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1ACF25D2-5622-4DF0-99A4-009CE856BDB6}"/>
              </a:ext>
            </a:extLst>
          </p:cNvPr>
          <p:cNvSpPr>
            <a:spLocks noGrp="1"/>
          </p:cNvSpPr>
          <p:nvPr>
            <p:ph type="title"/>
          </p:nvPr>
        </p:nvSpPr>
        <p:spPr>
          <a:xfrm>
            <a:off x="457200" y="431513"/>
            <a:ext cx="6356227" cy="584775"/>
          </a:xfrm>
          <a:prstGeom prst="rect">
            <a:avLst/>
          </a:prstGeom>
        </p:spPr>
        <p:txBody>
          <a:bodyPr wrap="none">
            <a:spAutoFit/>
          </a:bodyPr>
          <a:lstStyle/>
          <a:p>
            <a:r>
              <a:rPr lang="en-US" sz="3200" dirty="0"/>
              <a:t>Approximate Line Segment Model</a:t>
            </a:r>
          </a:p>
        </p:txBody>
      </p:sp>
      <p:sp>
        <p:nvSpPr>
          <p:cNvPr id="7" name="Rectangle 4">
            <a:extLst>
              <a:ext uri="{FF2B5EF4-FFF2-40B4-BE49-F238E27FC236}">
                <a16:creationId xmlns:a16="http://schemas.microsoft.com/office/drawing/2014/main" id="{75F2A6D3-1D28-494F-8E17-83621F0235BE}"/>
              </a:ext>
            </a:extLst>
          </p:cNvPr>
          <p:cNvSpPr/>
          <p:nvPr/>
        </p:nvSpPr>
        <p:spPr>
          <a:xfrm>
            <a:off x="112986" y="954526"/>
            <a:ext cx="8918028" cy="1323439"/>
          </a:xfrm>
          <a:prstGeom prst="rect">
            <a:avLst/>
          </a:prstGeom>
        </p:spPr>
        <p:txBody>
          <a:bodyPr wrap="square">
            <a:spAutoFit/>
          </a:bodyPr>
          <a:lstStyle/>
          <a:p>
            <a:pPr algn="just"/>
            <a:r>
              <a:rPr lang="en-US" sz="2000" dirty="0">
                <a:solidFill>
                  <a:srgbClr val="000000"/>
                </a:solidFill>
              </a:rPr>
              <a:t>Notice that the approximate impedance matrix is characterized by the three diagonal terms being equal and all mutual terms being equal. This is the same result that is achieved if the line is assumed to be transposed. Applying the approximate impedance matrix the voltage at node </a:t>
            </a:r>
            <a:r>
              <a:rPr lang="en-US" sz="2000" b="1" i="1" dirty="0">
                <a:solidFill>
                  <a:srgbClr val="000000"/>
                </a:solidFill>
              </a:rPr>
              <a:t>n</a:t>
            </a:r>
            <a:r>
              <a:rPr lang="en-US" sz="2000" dirty="0">
                <a:solidFill>
                  <a:srgbClr val="000000"/>
                </a:solidFill>
              </a:rPr>
              <a:t> is computed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12">
                <a:extLst>
                  <a:ext uri="{FF2B5EF4-FFF2-40B4-BE49-F238E27FC236}">
                    <a16:creationId xmlns:a16="http://schemas.microsoft.com/office/drawing/2014/main" id="{C006EB09-2815-43B2-9263-78640DC1987E}"/>
                  </a:ext>
                </a:extLst>
              </p:cNvPr>
              <p:cNvSpPr/>
              <p:nvPr/>
            </p:nvSpPr>
            <p:spPr>
              <a:xfrm>
                <a:off x="1212843" y="2354014"/>
                <a:ext cx="6718314" cy="1013034"/>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𝑏</m:t>
                                    </m:r>
                                    <m:r>
                                      <a:rPr lang="en-US" sz="1800" i="1">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𝑐</m:t>
                                    </m:r>
                                    <m:r>
                                      <a:rPr lang="en-US" sz="1800" i="1">
                                        <a:latin typeface="Cambria Math" panose="02040503050406030204" pitchFamily="18" charset="0"/>
                                      </a:rPr>
                                      <m:t>𝑔</m:t>
                                    </m:r>
                                  </m:sub>
                                </m:sSub>
                              </m:e>
                            </m:eqArr>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𝑐𝑔</m:t>
                                    </m:r>
                                  </m:sub>
                                </m:sSub>
                              </m:e>
                            </m:eqArr>
                          </m:e>
                        </m:d>
                      </m:e>
                      <m:sub>
                        <m:r>
                          <a:rPr lang="en-US" sz="1800" b="0" i="1" smtClean="0">
                            <a:latin typeface="Cambria Math" panose="02040503050406030204" pitchFamily="18" charset="0"/>
                          </a:rPr>
                          <m:t>𝑚</m:t>
                        </m:r>
                      </m:sub>
                    </m:sSub>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(2</m:t>
                                  </m:r>
                                  <m:r>
                                    <a:rPr lang="en-US" sz="1800" i="1">
                                      <a:latin typeface="Cambria Math" panose="02040503050406030204" pitchFamily="18" charset="0"/>
                                    </a:rPr>
                                    <m:t>𝑍</m:t>
                                  </m:r>
                                </m:e>
                                <m:sub>
                                  <m:r>
                                    <a:rPr lang="en-US" sz="1800" b="0" i="1" smtClean="0">
                                      <a:latin typeface="Cambria Math" panose="02040503050406030204" pitchFamily="18" charset="0"/>
                                    </a:rPr>
                                    <m:t>+</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b="0" i="1" smtClean="0">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e>
                          </m:mr>
                          <m:mr>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m:t>
                                  </m:r>
                                </m:sub>
                              </m:sSub>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(2</m:t>
                                  </m:r>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e>
                          </m:mr>
                          <m:mr>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e>
                            <m:e>
                              <m:sSub>
                                <m:sSubPr>
                                  <m:ctrlPr>
                                    <a:rPr lang="en-US" sz="1800" i="1">
                                      <a:latin typeface="Cambria Math" panose="02040503050406030204" pitchFamily="18" charset="0"/>
                                    </a:rPr>
                                  </m:ctrlPr>
                                </m:sSubPr>
                                <m:e>
                                  <m:r>
                                    <a:rPr lang="en-US" sz="1800" i="1">
                                      <a:latin typeface="Cambria Math" panose="02040503050406030204" pitchFamily="18" charset="0"/>
                                    </a:rPr>
                                    <m:t>(2</m:t>
                                  </m:r>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e>
                          </m:mr>
                        </m:m>
                      </m:e>
                    </m:d>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𝑐</m:t>
                                    </m:r>
                                  </m:sub>
                                </m:sSub>
                              </m:e>
                            </m:eqArr>
                          </m:e>
                        </m:d>
                      </m:e>
                      <m:sub>
                        <m:r>
                          <a:rPr lang="en-US" sz="1800" b="0" i="1" smtClean="0">
                            <a:latin typeface="Cambria Math" panose="02040503050406030204" pitchFamily="18" charset="0"/>
                          </a:rPr>
                          <m:t>𝑚</m:t>
                        </m:r>
                      </m:sub>
                    </m:sSub>
                  </m:oMath>
                </a14:m>
                <a:endParaRPr lang="en-US" sz="1800" dirty="0"/>
              </a:p>
            </p:txBody>
          </p:sp>
        </mc:Choice>
        <mc:Fallback xmlns="">
          <p:sp>
            <p:nvSpPr>
              <p:cNvPr id="8" name="Rectangle 12">
                <a:extLst>
                  <a:ext uri="{FF2B5EF4-FFF2-40B4-BE49-F238E27FC236}">
                    <a16:creationId xmlns:a16="http://schemas.microsoft.com/office/drawing/2014/main" id="{C006EB09-2815-43B2-9263-78640DC1987E}"/>
                  </a:ext>
                </a:extLst>
              </p:cNvPr>
              <p:cNvSpPr>
                <a:spLocks noRot="1" noChangeAspect="1" noMove="1" noResize="1" noEditPoints="1" noAdjustHandles="1" noChangeArrowheads="1" noChangeShapeType="1" noTextEdit="1"/>
              </p:cNvSpPr>
              <p:nvPr/>
            </p:nvSpPr>
            <p:spPr>
              <a:xfrm>
                <a:off x="1212843" y="2354014"/>
                <a:ext cx="6718314" cy="101303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0">
                <a:extLst>
                  <a:ext uri="{FF2B5EF4-FFF2-40B4-BE49-F238E27FC236}">
                    <a16:creationId xmlns:a16="http://schemas.microsoft.com/office/drawing/2014/main" id="{6CBD2D5B-20CD-466E-9496-77CEEE12B2F0}"/>
                  </a:ext>
                </a:extLst>
              </p:cNvPr>
              <p:cNvSpPr/>
              <p:nvPr/>
            </p:nvSpPr>
            <p:spPr>
              <a:xfrm>
                <a:off x="2285682" y="3860886"/>
                <a:ext cx="4651017"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𝐿𝐺</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b="0" i="1" smtClean="0">
                              <a:latin typeface="Cambria Math" panose="02040503050406030204" pitchFamily="18" charset="0"/>
                            </a:rPr>
                            <m:t>𝑚</m:t>
                          </m:r>
                        </m:sub>
                      </m:sSub>
                      <m:r>
                        <a:rPr lang="en-US" sz="1800" b="0" i="1" smtClean="0">
                          <a:latin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𝑎𝑝𝑝𝑟𝑜𝑥</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b="0" i="1" smtClean="0">
                              <a:latin typeface="Cambria Math" panose="02040503050406030204" pitchFamily="18" charset="0"/>
                            </a:rPr>
                            <m:t>𝑚</m:t>
                          </m:r>
                        </m:sub>
                      </m:sSub>
                    </m:oMath>
                  </m:oMathPara>
                </a14:m>
                <a:endParaRPr lang="en-US" sz="1800" dirty="0"/>
              </a:p>
            </p:txBody>
          </p:sp>
        </mc:Choice>
        <mc:Fallback xmlns="">
          <p:sp>
            <p:nvSpPr>
              <p:cNvPr id="9" name="Rectangle 10">
                <a:extLst>
                  <a:ext uri="{FF2B5EF4-FFF2-40B4-BE49-F238E27FC236}">
                    <a16:creationId xmlns:a16="http://schemas.microsoft.com/office/drawing/2014/main" id="{6CBD2D5B-20CD-466E-9496-77CEEE12B2F0}"/>
                  </a:ext>
                </a:extLst>
              </p:cNvPr>
              <p:cNvSpPr>
                <a:spLocks noRot="1" noChangeAspect="1" noMove="1" noResize="1" noEditPoints="1" noAdjustHandles="1" noChangeArrowheads="1" noChangeShapeType="1" noTextEdit="1"/>
              </p:cNvSpPr>
              <p:nvPr/>
            </p:nvSpPr>
            <p:spPr>
              <a:xfrm>
                <a:off x="2285682" y="3860886"/>
                <a:ext cx="4651017" cy="390748"/>
              </a:xfrm>
              <a:prstGeom prst="rect">
                <a:avLst/>
              </a:prstGeom>
              <a:blipFill>
                <a:blip r:embed="rId3"/>
                <a:stretch>
                  <a:fillRect b="-10938"/>
                </a:stretch>
              </a:blipFill>
            </p:spPr>
            <p:txBody>
              <a:bodyPr/>
              <a:lstStyle/>
              <a:p>
                <a:r>
                  <a:rPr lang="en-US">
                    <a:noFill/>
                  </a:rPr>
                  <a:t> </a:t>
                </a:r>
              </a:p>
            </p:txBody>
          </p:sp>
        </mc:Fallback>
      </mc:AlternateContent>
      <p:sp>
        <p:nvSpPr>
          <p:cNvPr id="10" name="Rectangle 6">
            <a:extLst>
              <a:ext uri="{FF2B5EF4-FFF2-40B4-BE49-F238E27FC236}">
                <a16:creationId xmlns:a16="http://schemas.microsoft.com/office/drawing/2014/main" id="{19468082-F3F9-41F8-AF16-ACAFCC1F6E67}"/>
              </a:ext>
            </a:extLst>
          </p:cNvPr>
          <p:cNvSpPr/>
          <p:nvPr/>
        </p:nvSpPr>
        <p:spPr>
          <a:xfrm>
            <a:off x="149772" y="3397936"/>
            <a:ext cx="8918028" cy="400110"/>
          </a:xfrm>
          <a:prstGeom prst="rect">
            <a:avLst/>
          </a:prstGeom>
        </p:spPr>
        <p:txBody>
          <a:bodyPr wrap="square">
            <a:spAutoFit/>
          </a:bodyPr>
          <a:lstStyle/>
          <a:p>
            <a:r>
              <a:rPr lang="en-US" sz="2000" dirty="0">
                <a:solidFill>
                  <a:srgbClr val="000000"/>
                </a:solidFill>
              </a:rPr>
              <a:t>In condensed form, Equation (50) becomes</a:t>
            </a:r>
            <a:endParaRPr lang="en-US" sz="2000" dirty="0">
              <a:solidFill>
                <a:srgbClr val="000000"/>
              </a:solidFill>
              <a:effectLst/>
            </a:endParaRPr>
          </a:p>
        </p:txBody>
      </p:sp>
      <p:sp>
        <p:nvSpPr>
          <p:cNvPr id="11" name="TextBox 13">
            <a:extLst>
              <a:ext uri="{FF2B5EF4-FFF2-40B4-BE49-F238E27FC236}">
                <a16:creationId xmlns:a16="http://schemas.microsoft.com/office/drawing/2014/main" id="{C9C037CC-9162-4460-8B29-D40D33E04336}"/>
              </a:ext>
            </a:extLst>
          </p:cNvPr>
          <p:cNvSpPr txBox="1"/>
          <p:nvPr/>
        </p:nvSpPr>
        <p:spPr>
          <a:xfrm>
            <a:off x="8406915" y="3890882"/>
            <a:ext cx="559769" cy="369332"/>
          </a:xfrm>
          <a:prstGeom prst="rect">
            <a:avLst/>
          </a:prstGeom>
          <a:noFill/>
        </p:spPr>
        <p:txBody>
          <a:bodyPr wrap="none" rtlCol="0">
            <a:spAutoFit/>
          </a:bodyPr>
          <a:lstStyle/>
          <a:p>
            <a:r>
              <a:rPr lang="en-US" dirty="0"/>
              <a:t>(51)</a:t>
            </a:r>
          </a:p>
        </p:txBody>
      </p:sp>
      <p:sp>
        <p:nvSpPr>
          <p:cNvPr id="12" name="Rectangle 8">
            <a:extLst>
              <a:ext uri="{FF2B5EF4-FFF2-40B4-BE49-F238E27FC236}">
                <a16:creationId xmlns:a16="http://schemas.microsoft.com/office/drawing/2014/main" id="{C9179C9B-D5BE-41EF-A09A-921614BE235D}"/>
              </a:ext>
            </a:extLst>
          </p:cNvPr>
          <p:cNvSpPr/>
          <p:nvPr/>
        </p:nvSpPr>
        <p:spPr>
          <a:xfrm>
            <a:off x="149772" y="4336249"/>
            <a:ext cx="8918028" cy="400110"/>
          </a:xfrm>
          <a:prstGeom prst="rect">
            <a:avLst/>
          </a:prstGeom>
        </p:spPr>
        <p:txBody>
          <a:bodyPr wrap="square">
            <a:spAutoFit/>
          </a:bodyPr>
          <a:lstStyle/>
          <a:p>
            <a:r>
              <a:rPr lang="en-US" sz="2000" dirty="0">
                <a:solidFill>
                  <a:srgbClr val="000000"/>
                </a:solidFill>
              </a:rPr>
              <a:t>Note that Equation (51) is of the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5">
                <a:extLst>
                  <a:ext uri="{FF2B5EF4-FFF2-40B4-BE49-F238E27FC236}">
                    <a16:creationId xmlns:a16="http://schemas.microsoft.com/office/drawing/2014/main" id="{91C1854B-6547-4D8B-9210-36A354214AB3}"/>
                  </a:ext>
                </a:extLst>
              </p:cNvPr>
              <p:cNvSpPr/>
              <p:nvPr/>
            </p:nvSpPr>
            <p:spPr>
              <a:xfrm>
                <a:off x="2415429" y="4764817"/>
                <a:ext cx="4391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𝐿𝐺</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i="1">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b="0" i="1" smtClean="0">
                              <a:latin typeface="Cambria Math" panose="02040503050406030204" pitchFamily="18" charset="0"/>
                            </a:rPr>
                            <m:t>𝑚</m:t>
                          </m:r>
                        </m:sub>
                      </m:sSub>
                      <m:r>
                        <a:rPr lang="en-US" sz="1800" b="0" i="1" smtClean="0">
                          <a:latin typeface="Cambria Math" panose="02040503050406030204" pitchFamily="18" charset="0"/>
                        </a:rPr>
                        <m:t>+</m:t>
                      </m:r>
                      <m:r>
                        <a:rPr lang="en-US" sz="1800" i="1">
                          <a:latin typeface="Cambria Math" panose="02040503050406030204" pitchFamily="18" charset="0"/>
                        </a:rPr>
                        <m:t>[</m:t>
                      </m:r>
                      <m:r>
                        <a:rPr lang="en-US" sz="1800" b="0" i="1" smtClean="0">
                          <a:latin typeface="Cambria Math" panose="02040503050406030204" pitchFamily="18" charset="0"/>
                        </a:rPr>
                        <m:t>𝑏</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b="0" i="1" smtClean="0">
                              <a:latin typeface="Cambria Math" panose="02040503050406030204" pitchFamily="18" charset="0"/>
                            </a:rPr>
                            <m:t>𝑚</m:t>
                          </m:r>
                        </m:sub>
                      </m:sSub>
                    </m:oMath>
                  </m:oMathPara>
                </a14:m>
                <a:endParaRPr lang="en-US" sz="1800" dirty="0"/>
              </a:p>
            </p:txBody>
          </p:sp>
        </mc:Choice>
        <mc:Fallback xmlns="">
          <p:sp>
            <p:nvSpPr>
              <p:cNvPr id="13" name="Rectangle 15">
                <a:extLst>
                  <a:ext uri="{FF2B5EF4-FFF2-40B4-BE49-F238E27FC236}">
                    <a16:creationId xmlns:a16="http://schemas.microsoft.com/office/drawing/2014/main" id="{91C1854B-6547-4D8B-9210-36A354214AB3}"/>
                  </a:ext>
                </a:extLst>
              </p:cNvPr>
              <p:cNvSpPr>
                <a:spLocks noRot="1" noChangeAspect="1" noMove="1" noResize="1" noEditPoints="1" noAdjustHandles="1" noChangeArrowheads="1" noChangeShapeType="1" noTextEdit="1"/>
              </p:cNvSpPr>
              <p:nvPr/>
            </p:nvSpPr>
            <p:spPr>
              <a:xfrm>
                <a:off x="2415429" y="4764817"/>
                <a:ext cx="4391522" cy="369332"/>
              </a:xfrm>
              <a:prstGeom prst="rect">
                <a:avLst/>
              </a:prstGeom>
              <a:blipFill>
                <a:blip r:embed="rId4"/>
                <a:stretch>
                  <a:fillRect b="-18333"/>
                </a:stretch>
              </a:blipFill>
            </p:spPr>
            <p:txBody>
              <a:bodyPr/>
              <a:lstStyle/>
              <a:p>
                <a:r>
                  <a:rPr lang="en-US">
                    <a:noFill/>
                  </a:rPr>
                  <a:t> </a:t>
                </a:r>
              </a:p>
            </p:txBody>
          </p:sp>
        </mc:Fallback>
      </mc:AlternateContent>
      <p:sp>
        <p:nvSpPr>
          <p:cNvPr id="14" name="TextBox 16">
            <a:extLst>
              <a:ext uri="{FF2B5EF4-FFF2-40B4-BE49-F238E27FC236}">
                <a16:creationId xmlns:a16="http://schemas.microsoft.com/office/drawing/2014/main" id="{72BA6C38-BA4C-450F-A4A1-089F845C9FB8}"/>
              </a:ext>
            </a:extLst>
          </p:cNvPr>
          <p:cNvSpPr txBox="1"/>
          <p:nvPr/>
        </p:nvSpPr>
        <p:spPr>
          <a:xfrm>
            <a:off x="8406915" y="4785336"/>
            <a:ext cx="559769" cy="369332"/>
          </a:xfrm>
          <a:prstGeom prst="rect">
            <a:avLst/>
          </a:prstGeom>
          <a:noFill/>
        </p:spPr>
        <p:txBody>
          <a:bodyPr wrap="none" rtlCol="0">
            <a:spAutoFit/>
          </a:bodyPr>
          <a:lstStyle/>
          <a:p>
            <a:r>
              <a:rPr lang="en-US" dirty="0"/>
              <a:t>(52)</a:t>
            </a:r>
          </a:p>
        </p:txBody>
      </p:sp>
      <p:sp>
        <p:nvSpPr>
          <p:cNvPr id="15" name="Rectangle 17">
            <a:extLst>
              <a:ext uri="{FF2B5EF4-FFF2-40B4-BE49-F238E27FC236}">
                <a16:creationId xmlns:a16="http://schemas.microsoft.com/office/drawing/2014/main" id="{38BD4615-93F5-4040-9DDC-348EEEA8804B}"/>
              </a:ext>
            </a:extLst>
          </p:cNvPr>
          <p:cNvSpPr/>
          <p:nvPr/>
        </p:nvSpPr>
        <p:spPr>
          <a:xfrm>
            <a:off x="149772" y="5162793"/>
            <a:ext cx="8918028" cy="400110"/>
          </a:xfrm>
          <a:prstGeom prst="rect">
            <a:avLst/>
          </a:prstGeom>
        </p:spPr>
        <p:txBody>
          <a:bodyPr wrap="square">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Rectangle 14">
                <a:extLst>
                  <a:ext uri="{FF2B5EF4-FFF2-40B4-BE49-F238E27FC236}">
                    <a16:creationId xmlns:a16="http://schemas.microsoft.com/office/drawing/2014/main" id="{55724A97-4CCB-41A4-9832-85C17EE0475C}"/>
                  </a:ext>
                </a:extLst>
              </p:cNvPr>
              <p:cNvSpPr/>
              <p:nvPr/>
            </p:nvSpPr>
            <p:spPr>
              <a:xfrm>
                <a:off x="3400763" y="5365724"/>
                <a:ext cx="21964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𝐴</m:t>
                          </m:r>
                        </m:e>
                      </m:d>
                      <m:r>
                        <a:rPr lang="en-US" sz="1800" b="0" i="1" smtClean="0">
                          <a:latin typeface="Cambria Math" panose="02040503050406030204" pitchFamily="18" charset="0"/>
                        </a:rPr>
                        <m:t>=</m:t>
                      </m:r>
                      <m:r>
                        <a:rPr lang="en-US" sz="1800" b="0" i="1" smtClean="0">
                          <a:latin typeface="Cambria Math" panose="02040503050406030204" pitchFamily="18" charset="0"/>
                        </a:rPr>
                        <m:t>𝑢𝑛𝑖𝑡𝑦</m:t>
                      </m:r>
                      <m:r>
                        <a:rPr lang="en-US" sz="1800" b="0" i="1" smtClean="0">
                          <a:latin typeface="Cambria Math" panose="02040503050406030204" pitchFamily="18" charset="0"/>
                        </a:rPr>
                        <m:t> </m:t>
                      </m:r>
                      <m:r>
                        <a:rPr lang="en-US" sz="1800" b="0" i="1" smtClean="0">
                          <a:latin typeface="Cambria Math" panose="02040503050406030204" pitchFamily="18" charset="0"/>
                        </a:rPr>
                        <m:t>𝑚𝑎𝑡𝑟𝑖𝑥</m:t>
                      </m:r>
                    </m:oMath>
                  </m:oMathPara>
                </a14:m>
                <a:endParaRPr lang="en-US" sz="1800" dirty="0"/>
              </a:p>
            </p:txBody>
          </p:sp>
        </mc:Choice>
        <mc:Fallback xmlns="">
          <p:sp>
            <p:nvSpPr>
              <p:cNvPr id="16" name="Rectangle 14">
                <a:extLst>
                  <a:ext uri="{FF2B5EF4-FFF2-40B4-BE49-F238E27FC236}">
                    <a16:creationId xmlns:a16="http://schemas.microsoft.com/office/drawing/2014/main" id="{55724A97-4CCB-41A4-9832-85C17EE0475C}"/>
                  </a:ext>
                </a:extLst>
              </p:cNvPr>
              <p:cNvSpPr>
                <a:spLocks noRot="1" noChangeAspect="1" noMove="1" noResize="1" noEditPoints="1" noAdjustHandles="1" noChangeArrowheads="1" noChangeShapeType="1" noTextEdit="1"/>
              </p:cNvSpPr>
              <p:nvPr/>
            </p:nvSpPr>
            <p:spPr>
              <a:xfrm>
                <a:off x="3400763" y="5365724"/>
                <a:ext cx="2196499"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9">
                <a:extLst>
                  <a:ext uri="{FF2B5EF4-FFF2-40B4-BE49-F238E27FC236}">
                    <a16:creationId xmlns:a16="http://schemas.microsoft.com/office/drawing/2014/main" id="{9510841E-9542-4645-BD1E-F330461A6B5C}"/>
                  </a:ext>
                </a:extLst>
              </p:cNvPr>
              <p:cNvSpPr/>
              <p:nvPr/>
            </p:nvSpPr>
            <p:spPr>
              <a:xfrm>
                <a:off x="3733800" y="5732279"/>
                <a:ext cx="1745221"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𝑏</m:t>
                          </m:r>
                        </m:e>
                      </m:d>
                      <m:r>
                        <a:rPr lang="en-US" sz="1800" b="0" i="1" smtClean="0">
                          <a:latin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𝑎𝑝𝑝𝑟𝑜𝑥</m:t>
                          </m:r>
                        </m:sub>
                      </m:sSub>
                      <m:r>
                        <a:rPr lang="en-US" sz="1800" i="1">
                          <a:latin typeface="Cambria Math" panose="02040503050406030204" pitchFamily="18" charset="0"/>
                        </a:rPr>
                        <m:t>]</m:t>
                      </m:r>
                    </m:oMath>
                  </m:oMathPara>
                </a14:m>
                <a:endParaRPr lang="en-US" sz="1800" dirty="0"/>
              </a:p>
            </p:txBody>
          </p:sp>
        </mc:Choice>
        <mc:Fallback xmlns="">
          <p:sp>
            <p:nvSpPr>
              <p:cNvPr id="17" name="Rectangle 19">
                <a:extLst>
                  <a:ext uri="{FF2B5EF4-FFF2-40B4-BE49-F238E27FC236}">
                    <a16:creationId xmlns:a16="http://schemas.microsoft.com/office/drawing/2014/main" id="{9510841E-9542-4645-BD1E-F330461A6B5C}"/>
                  </a:ext>
                </a:extLst>
              </p:cNvPr>
              <p:cNvSpPr>
                <a:spLocks noRot="1" noChangeAspect="1" noMove="1" noResize="1" noEditPoints="1" noAdjustHandles="1" noChangeArrowheads="1" noChangeShapeType="1" noTextEdit="1"/>
              </p:cNvSpPr>
              <p:nvPr/>
            </p:nvSpPr>
            <p:spPr>
              <a:xfrm>
                <a:off x="3733800" y="5732279"/>
                <a:ext cx="1745221" cy="390748"/>
              </a:xfrm>
              <a:prstGeom prst="rect">
                <a:avLst/>
              </a:prstGeom>
              <a:blipFill>
                <a:blip r:embed="rId6"/>
                <a:stretch>
                  <a:fillRect b="-10938"/>
                </a:stretch>
              </a:blipFill>
            </p:spPr>
            <p:txBody>
              <a:bodyPr/>
              <a:lstStyle/>
              <a:p>
                <a:r>
                  <a:rPr lang="en-US">
                    <a:noFill/>
                  </a:rPr>
                  <a:t> </a:t>
                </a:r>
              </a:p>
            </p:txBody>
          </p:sp>
        </mc:Fallback>
      </mc:AlternateContent>
      <p:sp>
        <p:nvSpPr>
          <p:cNvPr id="18" name="TextBox 11">
            <a:extLst>
              <a:ext uri="{FF2B5EF4-FFF2-40B4-BE49-F238E27FC236}">
                <a16:creationId xmlns:a16="http://schemas.microsoft.com/office/drawing/2014/main" id="{43001BE5-7A48-4597-9C00-6D74E8CBBA42}"/>
              </a:ext>
            </a:extLst>
          </p:cNvPr>
          <p:cNvSpPr txBox="1"/>
          <p:nvPr/>
        </p:nvSpPr>
        <p:spPr>
          <a:xfrm>
            <a:off x="8392047" y="2498714"/>
            <a:ext cx="559769" cy="369332"/>
          </a:xfrm>
          <a:prstGeom prst="rect">
            <a:avLst/>
          </a:prstGeom>
          <a:noFill/>
        </p:spPr>
        <p:txBody>
          <a:bodyPr wrap="none" rtlCol="0">
            <a:spAutoFit/>
          </a:bodyPr>
          <a:lstStyle/>
          <a:p>
            <a:r>
              <a:rPr lang="en-US" dirty="0"/>
              <a:t>(50)</a:t>
            </a:r>
          </a:p>
        </p:txBody>
      </p:sp>
    </p:spTree>
    <p:extLst>
      <p:ext uri="{BB962C8B-B14F-4D97-AF65-F5344CB8AC3E}">
        <p14:creationId xmlns:p14="http://schemas.microsoft.com/office/powerpoint/2010/main" val="1994342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2BF6575-F4E6-4D2C-AFFD-CEE40C6DD0F0}"/>
              </a:ext>
            </a:extLst>
          </p:cNvPr>
          <p:cNvSpPr>
            <a:spLocks noGrp="1"/>
          </p:cNvSpPr>
          <p:nvPr>
            <p:ph type="title"/>
          </p:nvPr>
        </p:nvSpPr>
        <p:spPr>
          <a:xfrm>
            <a:off x="457200" y="431513"/>
            <a:ext cx="6356227" cy="584775"/>
          </a:xfrm>
          <a:prstGeom prst="rect">
            <a:avLst/>
          </a:prstGeom>
        </p:spPr>
        <p:txBody>
          <a:bodyPr wrap="none">
            <a:spAutoFit/>
          </a:bodyPr>
          <a:lstStyle/>
          <a:p>
            <a:r>
              <a:rPr lang="en-US" sz="3200" dirty="0"/>
              <a:t>Approximate Line Segment Model</a:t>
            </a:r>
          </a:p>
        </p:txBody>
      </p:sp>
      <mc:AlternateContent xmlns:mc="http://schemas.openxmlformats.org/markup-compatibility/2006" xmlns:a14="http://schemas.microsoft.com/office/drawing/2010/main">
        <mc:Choice Requires="a14">
          <p:sp>
            <p:nvSpPr>
              <p:cNvPr id="7" name="Rectangle 10">
                <a:extLst>
                  <a:ext uri="{FF2B5EF4-FFF2-40B4-BE49-F238E27FC236}">
                    <a16:creationId xmlns:a16="http://schemas.microsoft.com/office/drawing/2014/main" id="{F41AC441-AACC-4910-A4E5-1FF693095D53}"/>
                  </a:ext>
                </a:extLst>
              </p:cNvPr>
              <p:cNvSpPr/>
              <p:nvPr/>
            </p:nvSpPr>
            <p:spPr>
              <a:xfrm>
                <a:off x="1741855" y="4501909"/>
                <a:ext cx="6130204" cy="1425390"/>
              </a:xfrm>
              <a:prstGeom prst="rect">
                <a:avLst/>
              </a:prstGeom>
            </p:spPr>
            <p:txBody>
              <a:bodyPr wrap="none">
                <a:spAutoFit/>
              </a:bodyPr>
              <a:lstStyle/>
              <a:p>
                <a14:m>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m:t>
                        </m:r>
                        <m:r>
                          <a:rPr lang="en-US" sz="1800" b="0" i="1" smtClean="0">
                            <a:solidFill>
                              <a:srgbClr val="FF0000"/>
                            </a:solidFill>
                            <a:latin typeface="Cambria Math" panose="02040503050406030204" pitchFamily="18" charset="0"/>
                          </a:rPr>
                          <m:t>𝑎𝑔</m:t>
                        </m:r>
                      </m:e>
                      <m:sub>
                        <m:r>
                          <a:rPr lang="en-US" sz="1800" b="0" i="1" smtClean="0">
                            <a:solidFill>
                              <a:srgbClr val="FF0000"/>
                            </a:solidFill>
                            <a:latin typeface="Cambria Math" panose="02040503050406030204" pitchFamily="18" charset="0"/>
                          </a:rPr>
                          <m:t>𝑛</m:t>
                        </m:r>
                      </m:sub>
                    </m:sSub>
                    <m:r>
                      <a:rPr lang="en-US" sz="1800" i="1">
                        <a:solidFill>
                          <a:srgbClr val="FF0000"/>
                        </a:solidFill>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𝑉𝑎𝑔</m:t>
                        </m:r>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(2</m:t>
                                </m:r>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𝑏</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𝑐</m:t>
                                </m:r>
                              </m:sub>
                            </m:sSub>
                          </m:e>
                          <m:e>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𝑎</m:t>
                                </m:r>
                              </m:sub>
                            </m:sSub>
                          </m:e>
                        </m:eqArr>
                      </m:e>
                    </m:d>
                  </m:oMath>
                </a14:m>
                <a:endParaRPr lang="en-US" sz="1800" dirty="0"/>
              </a:p>
              <a:p>
                <a14:m>
                  <m:oMath xmlns:m="http://schemas.openxmlformats.org/officeDocument/2006/math">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𝑉𝑎𝑔</m:t>
                        </m:r>
                      </m:e>
                      <m:sub>
                        <m:r>
                          <a:rPr lang="en-US" sz="1800" b="0" i="1" smtClean="0">
                            <a:latin typeface="Cambria Math" panose="02040503050406030204" pitchFamily="18" charset="0"/>
                          </a:rPr>
                          <m:t>𝑚</m:t>
                        </m:r>
                      </m:sub>
                    </m:sSub>
                  </m:oMath>
                </a14:m>
                <a:r>
                  <a:rPr lang="en-US" sz="1800" dirty="0"/>
                  <a:t> </a:t>
                </a:r>
                <a14:m>
                  <m:oMath xmlns:m="http://schemas.openxmlformats.org/officeDocument/2006/math">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(3</m:t>
                            </m:r>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𝑏</m:t>
                                </m:r>
                              </m:sub>
                            </m:sSub>
                            <m:r>
                              <a:rPr lang="en-US" sz="1800" i="1">
                                <a:latin typeface="Cambria Math" panose="02040503050406030204" pitchFamily="18" charset="0"/>
                              </a:rPr>
                              <m:t>+</m:t>
                            </m:r>
                            <m:r>
                              <a:rPr lang="en-US" sz="1800" i="1">
                                <a:latin typeface="Cambria Math" panose="02040503050406030204" pitchFamily="18" charset="0"/>
                              </a:rPr>
                              <m:t>𝐼</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m:t>
                        </m:r>
                      </m:e>
                    </m:d>
                  </m:oMath>
                </a14:m>
                <a:endParaRPr lang="en-US" sz="1800" dirty="0"/>
              </a:p>
              <a:p>
                <a14:m>
                  <m:oMath xmlns:m="http://schemas.openxmlformats.org/officeDocument/2006/math">
                    <m:r>
                      <a:rPr lang="en-US" sz="1800" i="1">
                        <a:latin typeface="Cambria Math" panose="02040503050406030204" pitchFamily="18" charset="0"/>
                      </a:rPr>
                      <m:t>=</m:t>
                    </m:r>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𝑉𝑎𝑔</m:t>
                        </m:r>
                      </m:e>
                      <m:sub>
                        <m:r>
                          <a:rPr lang="en-US" sz="1800" b="0" i="1" smtClean="0">
                            <a:solidFill>
                              <a:srgbClr val="FF0000"/>
                            </a:solidFill>
                            <a:latin typeface="Cambria Math" panose="02040503050406030204" pitchFamily="18" charset="0"/>
                          </a:rPr>
                          <m:t>𝑚</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oMath>
                </a14:m>
                <a:r>
                  <a:rPr lang="en-US" sz="1800" dirty="0">
                    <a:solidFill>
                      <a:srgbClr val="FF0000"/>
                    </a:solidFill>
                    <a:ea typeface="Cambria Math" panose="02040503050406030204" pitchFamily="18" charset="0"/>
                  </a:rPr>
                  <a:t> </a:t>
                </a:r>
                <a14:m>
                  <m:oMath xmlns:m="http://schemas.openxmlformats.org/officeDocument/2006/math">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𝑎</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f>
                      <m:fPr>
                        <m:ctrlPr>
                          <a:rPr lang="en-US" sz="1800" i="1">
                            <a:solidFill>
                              <a:srgbClr val="FF0000"/>
                            </a:solidFill>
                            <a:latin typeface="Cambria Math" panose="02040503050406030204" pitchFamily="18" charset="0"/>
                          </a:rPr>
                        </m:ctrlPr>
                      </m:fPr>
                      <m:num>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0</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r>
                          <a:rPr lang="en-US" sz="1800" i="1">
                            <a:solidFill>
                              <a:srgbClr val="FF0000"/>
                            </a:solidFill>
                            <a:latin typeface="Cambria Math" panose="02040503050406030204" pitchFamily="18" charset="0"/>
                          </a:rPr>
                          <m:t>)</m:t>
                        </m:r>
                      </m:num>
                      <m:den>
                        <m:r>
                          <a:rPr lang="en-US" sz="1800" i="1">
                            <a:solidFill>
                              <a:srgbClr val="FF0000"/>
                            </a:solidFill>
                            <a:latin typeface="Cambria Math" panose="02040503050406030204" pitchFamily="18" charset="0"/>
                          </a:rPr>
                          <m:t>3</m:t>
                        </m:r>
                      </m:den>
                    </m:f>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𝑎</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𝑏</m:t>
                            </m:r>
                          </m:sub>
                        </m:sSub>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𝑐</m:t>
                        </m:r>
                      </m:sub>
                    </m:sSub>
                    <m:r>
                      <a:rPr lang="en-US" sz="1800" i="1">
                        <a:solidFill>
                          <a:srgbClr val="FF0000"/>
                        </a:solidFill>
                        <a:latin typeface="Cambria Math" panose="02040503050406030204" pitchFamily="18" charset="0"/>
                      </a:rPr>
                      <m:t>)</m:t>
                    </m:r>
                  </m:oMath>
                </a14:m>
                <a:endParaRPr lang="en-US" sz="1800" dirty="0"/>
              </a:p>
            </p:txBody>
          </p:sp>
        </mc:Choice>
        <mc:Fallback xmlns="">
          <p:sp>
            <p:nvSpPr>
              <p:cNvPr id="7" name="Rectangle 10">
                <a:extLst>
                  <a:ext uri="{FF2B5EF4-FFF2-40B4-BE49-F238E27FC236}">
                    <a16:creationId xmlns:a16="http://schemas.microsoft.com/office/drawing/2014/main" id="{F41AC441-AACC-4910-A4E5-1FF693095D53}"/>
                  </a:ext>
                </a:extLst>
              </p:cNvPr>
              <p:cNvSpPr>
                <a:spLocks noRot="1" noChangeAspect="1" noMove="1" noResize="1" noEditPoints="1" noAdjustHandles="1" noChangeArrowheads="1" noChangeShapeType="1" noTextEdit="1"/>
              </p:cNvSpPr>
              <p:nvPr/>
            </p:nvSpPr>
            <p:spPr>
              <a:xfrm>
                <a:off x="1741855" y="4501909"/>
                <a:ext cx="6130204" cy="1425390"/>
              </a:xfrm>
              <a:prstGeom prst="rect">
                <a:avLst/>
              </a:prstGeom>
              <a:blipFill>
                <a:blip r:embed="rId2"/>
                <a:stretch>
                  <a:fillRect/>
                </a:stretch>
              </a:blipFill>
            </p:spPr>
            <p:txBody>
              <a:bodyPr/>
              <a:lstStyle/>
              <a:p>
                <a:r>
                  <a:rPr lang="en-US">
                    <a:noFill/>
                  </a:rPr>
                  <a:t> </a:t>
                </a:r>
              </a:p>
            </p:txBody>
          </p:sp>
        </mc:Fallback>
      </mc:AlternateContent>
      <p:sp>
        <p:nvSpPr>
          <p:cNvPr id="8" name="TextBox 16">
            <a:extLst>
              <a:ext uri="{FF2B5EF4-FFF2-40B4-BE49-F238E27FC236}">
                <a16:creationId xmlns:a16="http://schemas.microsoft.com/office/drawing/2014/main" id="{63F08702-CEFB-42C8-B071-2CF3E4A192D3}"/>
              </a:ext>
            </a:extLst>
          </p:cNvPr>
          <p:cNvSpPr txBox="1"/>
          <p:nvPr/>
        </p:nvSpPr>
        <p:spPr>
          <a:xfrm>
            <a:off x="8406914" y="3201324"/>
            <a:ext cx="559769" cy="369332"/>
          </a:xfrm>
          <a:prstGeom prst="rect">
            <a:avLst/>
          </a:prstGeom>
          <a:noFill/>
        </p:spPr>
        <p:txBody>
          <a:bodyPr wrap="none" rtlCol="0">
            <a:spAutoFit/>
          </a:bodyPr>
          <a:lstStyle/>
          <a:p>
            <a:r>
              <a:rPr lang="en-US" dirty="0"/>
              <a:t>(53)</a:t>
            </a:r>
          </a:p>
        </p:txBody>
      </p:sp>
      <p:sp>
        <p:nvSpPr>
          <p:cNvPr id="9" name="Rectangle 1">
            <a:extLst>
              <a:ext uri="{FF2B5EF4-FFF2-40B4-BE49-F238E27FC236}">
                <a16:creationId xmlns:a16="http://schemas.microsoft.com/office/drawing/2014/main" id="{FD1B810A-6A3D-4657-A0E7-2E5D30E30A66}"/>
              </a:ext>
            </a:extLst>
          </p:cNvPr>
          <p:cNvSpPr/>
          <p:nvPr/>
        </p:nvSpPr>
        <p:spPr>
          <a:xfrm>
            <a:off x="137147" y="2193585"/>
            <a:ext cx="8991600" cy="1015663"/>
          </a:xfrm>
          <a:prstGeom prst="rect">
            <a:avLst/>
          </a:prstGeom>
        </p:spPr>
        <p:txBody>
          <a:bodyPr wrap="square">
            <a:spAutoFit/>
          </a:bodyPr>
          <a:lstStyle/>
          <a:p>
            <a:pPr algn="just"/>
            <a:r>
              <a:rPr lang="en-US" sz="2000" dirty="0">
                <a:solidFill>
                  <a:srgbClr val="000000"/>
                </a:solidFill>
              </a:rPr>
              <a:t>Equation (50) can be expanded and an equivalent circuit for the approximate line segment model can be developed. Solving Equation (50) for the phase </a:t>
            </a:r>
            <a:r>
              <a:rPr lang="en-US" sz="2000" i="1" dirty="0">
                <a:solidFill>
                  <a:srgbClr val="000000"/>
                </a:solidFill>
              </a:rPr>
              <a:t>a</a:t>
            </a:r>
            <a:r>
              <a:rPr lang="en-US" sz="2000" dirty="0">
                <a:solidFill>
                  <a:srgbClr val="000000"/>
                </a:solidFill>
              </a:rPr>
              <a:t> voltage at node </a:t>
            </a:r>
            <a:r>
              <a:rPr lang="en-US" sz="2000" b="1" i="1" dirty="0">
                <a:solidFill>
                  <a:srgbClr val="000000"/>
                </a:solidFill>
              </a:rPr>
              <a:t>n</a:t>
            </a:r>
            <a:r>
              <a:rPr lang="en-US" sz="2000" dirty="0">
                <a:solidFill>
                  <a:srgbClr val="000000"/>
                </a:solidFill>
              </a:rPr>
              <a:t> results in</a:t>
            </a:r>
            <a:endParaRPr lang="en-US" sz="2000" dirty="0">
              <a:solidFill>
                <a:srgbClr val="000000"/>
              </a:solidFill>
              <a:effectLst/>
            </a:endParaRPr>
          </a:p>
        </p:txBody>
      </p:sp>
      <p:sp>
        <p:nvSpPr>
          <p:cNvPr id="10" name="TextBox 18">
            <a:extLst>
              <a:ext uri="{FF2B5EF4-FFF2-40B4-BE49-F238E27FC236}">
                <a16:creationId xmlns:a16="http://schemas.microsoft.com/office/drawing/2014/main" id="{8D8A6866-F2DC-40CB-A541-434C51111019}"/>
              </a:ext>
            </a:extLst>
          </p:cNvPr>
          <p:cNvSpPr txBox="1"/>
          <p:nvPr/>
        </p:nvSpPr>
        <p:spPr>
          <a:xfrm>
            <a:off x="8406914" y="1559827"/>
            <a:ext cx="559769" cy="369332"/>
          </a:xfrm>
          <a:prstGeom prst="rect">
            <a:avLst/>
          </a:prstGeom>
          <a:noFill/>
        </p:spPr>
        <p:txBody>
          <a:bodyPr wrap="none" rtlCol="0">
            <a:spAutoFit/>
          </a:bodyPr>
          <a:lstStyle/>
          <a:p>
            <a:r>
              <a:rPr lang="en-US" dirty="0"/>
              <a:t>(50)</a:t>
            </a:r>
          </a:p>
        </p:txBody>
      </p:sp>
      <mc:AlternateContent xmlns:mc="http://schemas.openxmlformats.org/markup-compatibility/2006" xmlns:a14="http://schemas.microsoft.com/office/drawing/2010/main">
        <mc:Choice Requires="a14">
          <p:sp>
            <p:nvSpPr>
              <p:cNvPr id="11" name="Rectangle 20">
                <a:extLst>
                  <a:ext uri="{FF2B5EF4-FFF2-40B4-BE49-F238E27FC236}">
                    <a16:creationId xmlns:a16="http://schemas.microsoft.com/office/drawing/2014/main" id="{0CDE4386-DC26-4F87-A2DB-DBA692DF6D08}"/>
                  </a:ext>
                </a:extLst>
              </p:cNvPr>
              <p:cNvSpPr/>
              <p:nvPr/>
            </p:nvSpPr>
            <p:spPr>
              <a:xfrm>
                <a:off x="1447800" y="1225382"/>
                <a:ext cx="6718314" cy="1013034"/>
              </a:xfrm>
              <a:prstGeom prst="rect">
                <a:avLst/>
              </a:prstGeom>
            </p:spPr>
            <p:txBody>
              <a:bodyPr wrap="none">
                <a:spAutoFit/>
              </a:bodyPr>
              <a:lstStyle/>
              <a:p>
                <a14:m>
                  <m:oMath xmlns:m="http://schemas.openxmlformats.org/officeDocument/2006/math">
                    <m:sSub>
                      <m:sSubPr>
                        <m:ctrlPr>
                          <a:rPr lang="en-US" sz="1800" i="1" smtClean="0">
                            <a:solidFill>
                              <a:schemeClr val="tx1"/>
                            </a:solidFill>
                            <a:latin typeface="Cambria Math" panose="02040503050406030204" pitchFamily="18" charset="0"/>
                          </a:rPr>
                        </m:ctrlPr>
                      </m:sSubPr>
                      <m:e>
                        <m:d>
                          <m:dPr>
                            <m:begChr m:val="["/>
                            <m:endChr m:val="]"/>
                            <m:ctrlPr>
                              <a:rPr lang="en-US" sz="1800" i="1">
                                <a:solidFill>
                                  <a:schemeClr val="tx1"/>
                                </a:solidFill>
                                <a:latin typeface="Cambria Math" panose="02040503050406030204" pitchFamily="18" charset="0"/>
                              </a:rPr>
                            </m:ctrlPr>
                          </m:dPr>
                          <m:e>
                            <m:eqArr>
                              <m:eqArrPr>
                                <m:ctrlPr>
                                  <a:rPr lang="en-US" sz="1800" i="1">
                                    <a:solidFill>
                                      <a:schemeClr val="tx1"/>
                                    </a:solidFill>
                                    <a:latin typeface="Cambria Math" panose="02040503050406030204" pitchFamily="18" charset="0"/>
                                  </a:rPr>
                                </m:ctrlPr>
                              </m:eqArrPr>
                              <m:e>
                                <m:sSub>
                                  <m:sSubPr>
                                    <m:ctrlPr>
                                      <a:rPr lang="en-US" sz="1800" i="1">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𝑎</m:t>
                                    </m:r>
                                    <m:r>
                                      <a:rPr lang="en-US" sz="1800" b="0" i="1" smtClean="0">
                                        <a:solidFill>
                                          <a:schemeClr val="tx1"/>
                                        </a:solidFill>
                                        <a:latin typeface="Cambria Math" panose="02040503050406030204" pitchFamily="18" charset="0"/>
                                      </a:rPr>
                                      <m:t>𝑔</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b="0" i="1" smtClean="0">
                                        <a:solidFill>
                                          <a:schemeClr val="tx1"/>
                                        </a:solidFill>
                                        <a:latin typeface="Cambria Math" panose="02040503050406030204" pitchFamily="18" charset="0"/>
                                      </a:rPr>
                                      <m:t>𝑏</m:t>
                                    </m:r>
                                    <m:r>
                                      <a:rPr lang="en-US" sz="1800" i="1">
                                        <a:solidFill>
                                          <a:schemeClr val="tx1"/>
                                        </a:solidFill>
                                        <a:latin typeface="Cambria Math" panose="02040503050406030204" pitchFamily="18" charset="0"/>
                                      </a:rPr>
                                      <m:t>𝑔</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b="0" i="1" smtClean="0">
                                        <a:solidFill>
                                          <a:schemeClr val="tx1"/>
                                        </a:solidFill>
                                        <a:latin typeface="Cambria Math" panose="02040503050406030204" pitchFamily="18" charset="0"/>
                                      </a:rPr>
                                      <m:t>𝑐</m:t>
                                    </m:r>
                                    <m:r>
                                      <a:rPr lang="en-US" sz="1800" i="1">
                                        <a:solidFill>
                                          <a:schemeClr val="tx1"/>
                                        </a:solidFill>
                                        <a:latin typeface="Cambria Math" panose="02040503050406030204" pitchFamily="18" charset="0"/>
                                      </a:rPr>
                                      <m:t>𝑔</m:t>
                                    </m:r>
                                  </m:sub>
                                </m:sSub>
                              </m:e>
                            </m:eqArr>
                          </m:e>
                        </m:d>
                      </m:e>
                      <m:sub>
                        <m:r>
                          <a:rPr lang="en-US" sz="1800" i="1">
                            <a:solidFill>
                              <a:schemeClr val="tx1"/>
                            </a:solidFill>
                            <a:latin typeface="Cambria Math" panose="02040503050406030204" pitchFamily="18" charset="0"/>
                          </a:rPr>
                          <m:t>𝑛</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d>
                          <m:dPr>
                            <m:begChr m:val="["/>
                            <m:endChr m:val="]"/>
                            <m:ctrlPr>
                              <a:rPr lang="en-US" sz="1800" i="1">
                                <a:solidFill>
                                  <a:schemeClr val="tx1"/>
                                </a:solidFill>
                                <a:latin typeface="Cambria Math" panose="02040503050406030204" pitchFamily="18" charset="0"/>
                              </a:rPr>
                            </m:ctrlPr>
                          </m:dPr>
                          <m:e>
                            <m:eqArr>
                              <m:eqArrPr>
                                <m:ctrlPr>
                                  <a:rPr lang="en-US" sz="1800" i="1">
                                    <a:solidFill>
                                      <a:schemeClr val="tx1"/>
                                    </a:solidFill>
                                    <a:latin typeface="Cambria Math" panose="02040503050406030204" pitchFamily="18" charset="0"/>
                                  </a:rPr>
                                </m:ctrlPr>
                              </m:eqArr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𝑎𝑔</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𝑏𝑔</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𝑐𝑔</m:t>
                                    </m:r>
                                  </m:sub>
                                </m:sSub>
                              </m:e>
                            </m:eqArr>
                          </m:e>
                        </m:d>
                      </m:e>
                      <m:sub>
                        <m:r>
                          <a:rPr lang="en-US" sz="1800" b="0" i="1" smtClean="0">
                            <a:solidFill>
                              <a:schemeClr val="tx1"/>
                            </a:solidFill>
                            <a:latin typeface="Cambria Math" panose="02040503050406030204" pitchFamily="18" charset="0"/>
                          </a:rPr>
                          <m:t>𝑚</m:t>
                        </m:r>
                      </m:sub>
                    </m:sSub>
                    <m:r>
                      <a:rPr lang="en-US" sz="1800" b="0" i="1" smtClean="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1</m:t>
                        </m:r>
                      </m:num>
                      <m:den>
                        <m:r>
                          <a:rPr lang="en-US" sz="1800" b="0" i="1" smtClean="0">
                            <a:solidFill>
                              <a:schemeClr val="tx1"/>
                            </a:solidFill>
                            <a:latin typeface="Cambria Math" panose="02040503050406030204" pitchFamily="18" charset="0"/>
                          </a:rPr>
                          <m:t>3</m:t>
                        </m:r>
                      </m:den>
                    </m:f>
                    <m:r>
                      <a:rPr lang="en-US" sz="1800" i="1">
                        <a:solidFill>
                          <a:schemeClr val="tx1"/>
                        </a:solidFill>
                        <a:latin typeface="Cambria Math" panose="02040503050406030204" pitchFamily="18" charset="0"/>
                        <a:ea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m>
                          <m:mPr>
                            <m:plcHide m:val="on"/>
                            <m:mcs>
                              <m:mc>
                                <m:mcPr>
                                  <m:count m:val="3"/>
                                  <m:mcJc m:val="center"/>
                                </m:mcPr>
                              </m:mc>
                            </m:mcs>
                            <m:ctrlPr>
                              <a:rPr lang="en-US" sz="1800" i="1">
                                <a:solidFill>
                                  <a:schemeClr val="tx1"/>
                                </a:solidFill>
                                <a:latin typeface="Cambria Math" panose="02040503050406030204" pitchFamily="18" charset="0"/>
                              </a:rPr>
                            </m:ctrlPr>
                          </m:mPr>
                          <m:mr>
                            <m:e>
                              <m:sSub>
                                <m:sSubPr>
                                  <m:ctrlPr>
                                    <a:rPr lang="en-US" sz="1800" i="1">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(2</m:t>
                                  </m:r>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m:t>
                                  </m:r>
                                </m:sub>
                              </m:sSub>
                              <m:r>
                                <a:rPr lang="en-US" sz="1800" b="0" i="1" smtClean="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b="0" i="1" smtClean="0">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mr>
                          <m:m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0</m:t>
                                  </m:r>
                                </m:sub>
                              </m:sSub>
                              <m:r>
                                <a:rPr lang="en-US" sz="1800" b="0" i="1" smtClean="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b="0" i="1" smtClean="0">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(2</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mr>
                          <m:m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(2</m:t>
                                  </m:r>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𝑍</m:t>
                                  </m:r>
                                </m:e>
                                <m:sub>
                                  <m:r>
                                    <a:rPr lang="en-US" sz="1800" i="1">
                                      <a:solidFill>
                                        <a:schemeClr val="tx1"/>
                                      </a:solidFill>
                                      <a:latin typeface="Cambria Math" panose="02040503050406030204" pitchFamily="18" charset="0"/>
                                    </a:rPr>
                                    <m:t>0</m:t>
                                  </m:r>
                                </m:sub>
                              </m:sSub>
                              <m:r>
                                <a:rPr lang="en-US" sz="1800" i="1">
                                  <a:solidFill>
                                    <a:schemeClr val="tx1"/>
                                  </a:solidFill>
                                  <a:latin typeface="Cambria Math" panose="02040503050406030204" pitchFamily="18" charset="0"/>
                                </a:rPr>
                                <m:t>)</m:t>
                              </m:r>
                            </m:e>
                          </m:mr>
                        </m:m>
                      </m:e>
                    </m:d>
                  </m:oMath>
                </a14:m>
                <a:r>
                  <a:rPr lang="en-US" sz="1800" dirty="0">
                    <a:solidFill>
                      <a:schemeClr val="tx1"/>
                    </a:solidFill>
                    <a:ea typeface="Cambria Math" panose="02040503050406030204" pitchFamily="18" charset="0"/>
                  </a:rPr>
                  <a:t> </a:t>
                </a:r>
                <a14:m>
                  <m:oMath xmlns:m="http://schemas.openxmlformats.org/officeDocument/2006/math">
                    <m:r>
                      <a:rPr lang="en-US" sz="1800" i="1">
                        <a:solidFill>
                          <a:schemeClr val="tx1"/>
                        </a:solidFill>
                        <a:latin typeface="Cambria Math" panose="02040503050406030204" pitchFamily="18" charset="0"/>
                        <a:ea typeface="Cambria Math" panose="02040503050406030204" pitchFamily="18" charset="0"/>
                      </a:rPr>
                      <m:t>∙</m:t>
                    </m:r>
                    <m:sSub>
                      <m:sSubPr>
                        <m:ctrlPr>
                          <a:rPr lang="en-US" sz="1800" i="1">
                            <a:solidFill>
                              <a:schemeClr val="tx1"/>
                            </a:solidFill>
                            <a:latin typeface="Cambria Math" panose="02040503050406030204" pitchFamily="18" charset="0"/>
                          </a:rPr>
                        </m:ctrlPr>
                      </m:sSubPr>
                      <m:e>
                        <m:d>
                          <m:dPr>
                            <m:begChr m:val="["/>
                            <m:endChr m:val="]"/>
                            <m:ctrlPr>
                              <a:rPr lang="en-US" sz="1800" i="1">
                                <a:solidFill>
                                  <a:schemeClr val="tx1"/>
                                </a:solidFill>
                                <a:latin typeface="Cambria Math" panose="02040503050406030204" pitchFamily="18" charset="0"/>
                              </a:rPr>
                            </m:ctrlPr>
                          </m:dPr>
                          <m:e>
                            <m:eqArr>
                              <m:eqArrPr>
                                <m:ctrlPr>
                                  <a:rPr lang="en-US" sz="1800" i="1">
                                    <a:solidFill>
                                      <a:schemeClr val="tx1"/>
                                    </a:solidFill>
                                    <a:latin typeface="Cambria Math" panose="02040503050406030204" pitchFamily="18" charset="0"/>
                                  </a:rPr>
                                </m:ctrlPr>
                              </m:eqArr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𝑎</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𝑏</m:t>
                                    </m:r>
                                  </m:sub>
                                </m:sSub>
                              </m:e>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𝑐</m:t>
                                    </m:r>
                                  </m:sub>
                                </m:sSub>
                              </m:e>
                            </m:eqArr>
                          </m:e>
                        </m:d>
                      </m:e>
                      <m:sub>
                        <m:r>
                          <a:rPr lang="en-US" sz="1800" b="0" i="1" smtClean="0">
                            <a:solidFill>
                              <a:schemeClr val="tx1"/>
                            </a:solidFill>
                            <a:latin typeface="Cambria Math" panose="02040503050406030204" pitchFamily="18" charset="0"/>
                          </a:rPr>
                          <m:t>𝑚</m:t>
                        </m:r>
                      </m:sub>
                    </m:sSub>
                  </m:oMath>
                </a14:m>
                <a:endParaRPr lang="en-US" sz="1800" dirty="0">
                  <a:solidFill>
                    <a:srgbClr val="FF0000"/>
                  </a:solidFill>
                </a:endParaRPr>
              </a:p>
            </p:txBody>
          </p:sp>
        </mc:Choice>
        <mc:Fallback xmlns="">
          <p:sp>
            <p:nvSpPr>
              <p:cNvPr id="11" name="Rectangle 20">
                <a:extLst>
                  <a:ext uri="{FF2B5EF4-FFF2-40B4-BE49-F238E27FC236}">
                    <a16:creationId xmlns:a16="http://schemas.microsoft.com/office/drawing/2014/main" id="{0CDE4386-DC26-4F87-A2DB-DBA692DF6D08}"/>
                  </a:ext>
                </a:extLst>
              </p:cNvPr>
              <p:cNvSpPr>
                <a:spLocks noRot="1" noChangeAspect="1" noMove="1" noResize="1" noEditPoints="1" noAdjustHandles="1" noChangeArrowheads="1" noChangeShapeType="1" noTextEdit="1"/>
              </p:cNvSpPr>
              <p:nvPr/>
            </p:nvSpPr>
            <p:spPr>
              <a:xfrm>
                <a:off x="1447800" y="1225382"/>
                <a:ext cx="6718314" cy="1013034"/>
              </a:xfrm>
              <a:prstGeom prst="rect">
                <a:avLst/>
              </a:prstGeom>
              <a:blipFill>
                <a:blip r:embed="rId3"/>
                <a:stretch>
                  <a:fillRect/>
                </a:stretch>
              </a:blipFill>
            </p:spPr>
            <p:txBody>
              <a:bodyPr/>
              <a:lstStyle/>
              <a:p>
                <a:r>
                  <a:rPr lang="en-US">
                    <a:noFill/>
                  </a:rPr>
                  <a:t> </a:t>
                </a:r>
              </a:p>
            </p:txBody>
          </p:sp>
        </mc:Fallback>
      </mc:AlternateContent>
      <p:sp>
        <p:nvSpPr>
          <p:cNvPr id="12" name="Rectangle 5">
            <a:extLst>
              <a:ext uri="{FF2B5EF4-FFF2-40B4-BE49-F238E27FC236}">
                <a16:creationId xmlns:a16="http://schemas.microsoft.com/office/drawing/2014/main" id="{6780386C-14F5-4A11-B3E3-37C6E4FA924E}"/>
              </a:ext>
            </a:extLst>
          </p:cNvPr>
          <p:cNvSpPr/>
          <p:nvPr/>
        </p:nvSpPr>
        <p:spPr>
          <a:xfrm>
            <a:off x="137147" y="3707750"/>
            <a:ext cx="8954814" cy="707886"/>
          </a:xfrm>
          <a:prstGeom prst="rect">
            <a:avLst/>
          </a:prstGeom>
        </p:spPr>
        <p:txBody>
          <a:bodyPr wrap="square">
            <a:spAutoFit/>
          </a:bodyPr>
          <a:lstStyle/>
          <a:p>
            <a:r>
              <a:rPr lang="en-US" sz="2000" dirty="0">
                <a:solidFill>
                  <a:srgbClr val="000000"/>
                </a:solidFill>
              </a:rPr>
              <a:t>Modify Equation (53) by adding and subtracting the term (</a:t>
            </a:r>
            <a:r>
              <a:rPr lang="en-US" sz="2000" i="1" dirty="0">
                <a:solidFill>
                  <a:srgbClr val="000000"/>
                </a:solidFill>
              </a:rPr>
              <a:t>Z</a:t>
            </a:r>
            <a:r>
              <a:rPr lang="en-US" sz="2000" baseline="-25000" dirty="0">
                <a:solidFill>
                  <a:srgbClr val="000000"/>
                </a:solidFill>
              </a:rPr>
              <a:t>0</a:t>
            </a:r>
            <a:r>
              <a:rPr lang="en-US" sz="2000" dirty="0">
                <a:solidFill>
                  <a:srgbClr val="000000"/>
                </a:solidFill>
              </a:rPr>
              <a:t> − </a:t>
            </a:r>
            <a:r>
              <a:rPr lang="en-US" sz="2000" i="1" dirty="0">
                <a:solidFill>
                  <a:srgbClr val="000000"/>
                </a:solidFill>
              </a:rPr>
              <a:t>Z</a:t>
            </a:r>
            <a:r>
              <a:rPr lang="en-US" sz="2000" baseline="-25000" dirty="0">
                <a:solidFill>
                  <a:srgbClr val="000000"/>
                </a:solidFill>
              </a:rPr>
              <a:t>+</a:t>
            </a:r>
            <a:r>
              <a:rPr lang="en-US" sz="2000" dirty="0">
                <a:solidFill>
                  <a:srgbClr val="000000"/>
                </a:solidFill>
              </a:rPr>
              <a:t>)</a:t>
            </a:r>
            <a:r>
              <a:rPr lang="en-US" sz="2000" i="1" dirty="0" err="1">
                <a:solidFill>
                  <a:srgbClr val="000000"/>
                </a:solidFill>
              </a:rPr>
              <a:t>I</a:t>
            </a:r>
            <a:r>
              <a:rPr lang="en-US" sz="2000" i="1" baseline="-25000" dirty="0" err="1">
                <a:solidFill>
                  <a:srgbClr val="000000"/>
                </a:solidFill>
              </a:rPr>
              <a:t>a</a:t>
            </a:r>
            <a:r>
              <a:rPr lang="en-US" sz="2000" dirty="0">
                <a:solidFill>
                  <a:srgbClr val="000000"/>
                </a:solidFill>
              </a:rPr>
              <a:t> and then combining terms and simplifying:</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21">
                <a:extLst>
                  <a:ext uri="{FF2B5EF4-FFF2-40B4-BE49-F238E27FC236}">
                    <a16:creationId xmlns:a16="http://schemas.microsoft.com/office/drawing/2014/main" id="{70670E84-CF06-4214-84C8-18A65E4AC4C7}"/>
                  </a:ext>
                </a:extLst>
              </p:cNvPr>
              <p:cNvSpPr/>
              <p:nvPr/>
            </p:nvSpPr>
            <p:spPr>
              <a:xfrm>
                <a:off x="1793662" y="3136601"/>
                <a:ext cx="6082114" cy="484876"/>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𝑎𝑔</m:t>
                        </m:r>
                      </m:e>
                      <m:sub>
                        <m:r>
                          <a:rPr lang="en-US" sz="1800" b="0" i="1" smtClean="0">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𝑉𝑎𝑔</m:t>
                        </m:r>
                      </m:e>
                      <m:sub>
                        <m:r>
                          <a:rPr lang="en-US" sz="1800" i="1">
                            <a:latin typeface="Cambria Math" panose="02040503050406030204" pitchFamily="18" charset="0"/>
                          </a:rPr>
                          <m:t>𝑛</m:t>
                        </m:r>
                      </m:sub>
                    </m:sSub>
                  </m:oMath>
                </a14:m>
                <a:r>
                  <a:rPr lang="en-US" sz="1800" dirty="0"/>
                  <a:t> </a:t>
                </a:r>
                <a14:m>
                  <m:oMath xmlns:m="http://schemas.openxmlformats.org/officeDocument/2006/math">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m:t>
                    </m:r>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(2</m:t>
                            </m:r>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𝑏</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rPr>
                              <m:t>𝑍</m:t>
                            </m:r>
                          </m:e>
                          <m:sub>
                            <m:r>
                              <a:rPr lang="en-US" sz="1800" i="1">
                                <a:latin typeface="Cambria Math" panose="02040503050406030204" pitchFamily="18" charset="0"/>
                              </a:rPr>
                              <m:t>0</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𝑐</m:t>
                            </m:r>
                          </m:sub>
                        </m:sSub>
                      </m:e>
                    </m:d>
                  </m:oMath>
                </a14:m>
                <a:endParaRPr lang="en-US" sz="1800" dirty="0"/>
              </a:p>
            </p:txBody>
          </p:sp>
        </mc:Choice>
        <mc:Fallback xmlns="">
          <p:sp>
            <p:nvSpPr>
              <p:cNvPr id="13" name="Rectangle 21">
                <a:extLst>
                  <a:ext uri="{FF2B5EF4-FFF2-40B4-BE49-F238E27FC236}">
                    <a16:creationId xmlns:a16="http://schemas.microsoft.com/office/drawing/2014/main" id="{70670E84-CF06-4214-84C8-18A65E4AC4C7}"/>
                  </a:ext>
                </a:extLst>
              </p:cNvPr>
              <p:cNvSpPr>
                <a:spLocks noRot="1" noChangeAspect="1" noMove="1" noResize="1" noEditPoints="1" noAdjustHandles="1" noChangeArrowheads="1" noChangeShapeType="1" noTextEdit="1"/>
              </p:cNvSpPr>
              <p:nvPr/>
            </p:nvSpPr>
            <p:spPr>
              <a:xfrm>
                <a:off x="1793662" y="3136601"/>
                <a:ext cx="6082114" cy="484876"/>
              </a:xfrm>
              <a:prstGeom prst="rect">
                <a:avLst/>
              </a:prstGeom>
              <a:blipFill>
                <a:blip r:embed="rId4"/>
                <a:stretch>
                  <a:fillRect b="-2532"/>
                </a:stretch>
              </a:blipFill>
            </p:spPr>
            <p:txBody>
              <a:bodyPr/>
              <a:lstStyle/>
              <a:p>
                <a:r>
                  <a:rPr lang="en-US">
                    <a:noFill/>
                  </a:rPr>
                  <a:t> </a:t>
                </a:r>
              </a:p>
            </p:txBody>
          </p:sp>
        </mc:Fallback>
      </mc:AlternateContent>
      <p:sp>
        <p:nvSpPr>
          <p:cNvPr id="14" name="TextBox 22">
            <a:extLst>
              <a:ext uri="{FF2B5EF4-FFF2-40B4-BE49-F238E27FC236}">
                <a16:creationId xmlns:a16="http://schemas.microsoft.com/office/drawing/2014/main" id="{F27AD59F-55B4-46DB-AAB6-609025B42743}"/>
              </a:ext>
            </a:extLst>
          </p:cNvPr>
          <p:cNvSpPr txBox="1"/>
          <p:nvPr/>
        </p:nvSpPr>
        <p:spPr>
          <a:xfrm>
            <a:off x="8406914" y="5364908"/>
            <a:ext cx="559769" cy="369332"/>
          </a:xfrm>
          <a:prstGeom prst="rect">
            <a:avLst/>
          </a:prstGeom>
          <a:noFill/>
        </p:spPr>
        <p:txBody>
          <a:bodyPr wrap="none" rtlCol="0">
            <a:spAutoFit/>
          </a:bodyPr>
          <a:lstStyle/>
          <a:p>
            <a:r>
              <a:rPr lang="en-US" dirty="0"/>
              <a:t>(54)</a:t>
            </a:r>
          </a:p>
        </p:txBody>
      </p:sp>
    </p:spTree>
    <p:extLst>
      <p:ext uri="{BB962C8B-B14F-4D97-AF65-F5344CB8AC3E}">
        <p14:creationId xmlns:p14="http://schemas.microsoft.com/office/powerpoint/2010/main" val="1803122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0739ACC7-10B1-4CD9-8D59-7FA33545F20C}"/>
              </a:ext>
            </a:extLst>
          </p:cNvPr>
          <p:cNvSpPr>
            <a:spLocks noGrp="1"/>
          </p:cNvSpPr>
          <p:nvPr>
            <p:ph type="title"/>
          </p:nvPr>
        </p:nvSpPr>
        <p:spPr>
          <a:xfrm>
            <a:off x="457200" y="431513"/>
            <a:ext cx="6356227" cy="584775"/>
          </a:xfrm>
          <a:prstGeom prst="rect">
            <a:avLst/>
          </a:prstGeom>
        </p:spPr>
        <p:txBody>
          <a:bodyPr wrap="none">
            <a:spAutoFit/>
          </a:bodyPr>
          <a:lstStyle/>
          <a:p>
            <a:r>
              <a:rPr lang="en-US" sz="3200" dirty="0"/>
              <a:t>Approximate Line Segment Model</a:t>
            </a:r>
          </a:p>
        </p:txBody>
      </p:sp>
      <mc:AlternateContent xmlns:mc="http://schemas.openxmlformats.org/markup-compatibility/2006" xmlns:a14="http://schemas.microsoft.com/office/drawing/2010/main">
        <mc:Choice Requires="a14">
          <p:sp>
            <p:nvSpPr>
              <p:cNvPr id="7" name="Rectangle 10">
                <a:extLst>
                  <a:ext uri="{FF2B5EF4-FFF2-40B4-BE49-F238E27FC236}">
                    <a16:creationId xmlns:a16="http://schemas.microsoft.com/office/drawing/2014/main" id="{96C43BC6-453E-420B-81D0-770F78A28425}"/>
                  </a:ext>
                </a:extLst>
              </p:cNvPr>
              <p:cNvSpPr/>
              <p:nvPr/>
            </p:nvSpPr>
            <p:spPr>
              <a:xfrm>
                <a:off x="2296703" y="1345087"/>
                <a:ext cx="4830874" cy="497765"/>
              </a:xfrm>
              <a:prstGeom prst="rect">
                <a:avLst/>
              </a:prstGeom>
            </p:spPr>
            <p:txBody>
              <a:bodyPr wrap="none">
                <a:spAutoFit/>
              </a:bodyPr>
              <a:lstStyle/>
              <a:p>
                <a14:m>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m:t>
                        </m:r>
                        <m:r>
                          <a:rPr lang="en-US" sz="1800" b="0" i="1" smtClean="0">
                            <a:solidFill>
                              <a:srgbClr val="FF0000"/>
                            </a:solidFill>
                            <a:latin typeface="Cambria Math" panose="02040503050406030204" pitchFamily="18" charset="0"/>
                          </a:rPr>
                          <m:t>𝑏𝑔</m:t>
                        </m:r>
                      </m:e>
                      <m:sub>
                        <m:r>
                          <a:rPr lang="en-US" sz="1800" b="0" i="1" smtClean="0">
                            <a:solidFill>
                              <a:srgbClr val="FF0000"/>
                            </a:solidFill>
                            <a:latin typeface="Cambria Math" panose="02040503050406030204" pitchFamily="18" charset="0"/>
                          </a:rPr>
                          <m:t>𝑛</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m:t>
                        </m:r>
                        <m:r>
                          <a:rPr lang="en-US" sz="1800" b="0" i="1" smtClean="0">
                            <a:solidFill>
                              <a:srgbClr val="FF0000"/>
                            </a:solidFill>
                            <a:latin typeface="Cambria Math" panose="02040503050406030204" pitchFamily="18" charset="0"/>
                          </a:rPr>
                          <m:t>𝑏</m:t>
                        </m:r>
                        <m:r>
                          <a:rPr lang="en-US" sz="1800" i="1">
                            <a:solidFill>
                              <a:srgbClr val="FF0000"/>
                            </a:solidFill>
                            <a:latin typeface="Cambria Math" panose="02040503050406030204" pitchFamily="18" charset="0"/>
                          </a:rPr>
                          <m:t>𝑔</m:t>
                        </m:r>
                      </m:e>
                      <m:sub>
                        <m:r>
                          <a:rPr lang="en-US" sz="1800" b="0" i="1" smtClean="0">
                            <a:solidFill>
                              <a:srgbClr val="FF0000"/>
                            </a:solidFill>
                            <a:latin typeface="Cambria Math" panose="02040503050406030204" pitchFamily="18" charset="0"/>
                          </a:rPr>
                          <m:t>𝑚</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oMath>
                </a14:m>
                <a:r>
                  <a:rPr lang="en-US" sz="1800" dirty="0">
                    <a:solidFill>
                      <a:srgbClr val="FF0000"/>
                    </a:solidFill>
                    <a:ea typeface="Cambria Math" panose="02040503050406030204" pitchFamily="18" charset="0"/>
                  </a:rPr>
                  <a:t> </a:t>
                </a:r>
                <a14:m>
                  <m:oMath xmlns:m="http://schemas.openxmlformats.org/officeDocument/2006/math">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𝑏</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f>
                      <m:fPr>
                        <m:ctrlPr>
                          <a:rPr lang="en-US" sz="1800" i="1">
                            <a:solidFill>
                              <a:srgbClr val="FF0000"/>
                            </a:solidFill>
                            <a:latin typeface="Cambria Math" panose="02040503050406030204" pitchFamily="18" charset="0"/>
                          </a:rPr>
                        </m:ctrlPr>
                      </m:fPr>
                      <m:num>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0</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r>
                          <a:rPr lang="en-US" sz="1800" i="1">
                            <a:solidFill>
                              <a:srgbClr val="FF0000"/>
                            </a:solidFill>
                            <a:latin typeface="Cambria Math" panose="02040503050406030204" pitchFamily="18" charset="0"/>
                          </a:rPr>
                          <m:t>)</m:t>
                        </m:r>
                      </m:num>
                      <m:den>
                        <m:r>
                          <a:rPr lang="en-US" sz="1800" i="1">
                            <a:solidFill>
                              <a:srgbClr val="FF0000"/>
                            </a:solidFill>
                            <a:latin typeface="Cambria Math" panose="02040503050406030204" pitchFamily="18" charset="0"/>
                          </a:rPr>
                          <m:t>3</m:t>
                        </m:r>
                      </m:den>
                    </m:f>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𝑎</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𝑏</m:t>
                            </m:r>
                          </m:sub>
                        </m:sSub>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𝑐</m:t>
                        </m:r>
                      </m:sub>
                    </m:sSub>
                    <m:r>
                      <a:rPr lang="en-US" sz="1800" i="1">
                        <a:solidFill>
                          <a:srgbClr val="FF0000"/>
                        </a:solidFill>
                        <a:latin typeface="Cambria Math" panose="02040503050406030204" pitchFamily="18" charset="0"/>
                      </a:rPr>
                      <m:t>)</m:t>
                    </m:r>
                  </m:oMath>
                </a14:m>
                <a:endParaRPr lang="en-US" sz="1800" dirty="0">
                  <a:solidFill>
                    <a:srgbClr val="FF0000"/>
                  </a:solidFill>
                </a:endParaRPr>
              </a:p>
            </p:txBody>
          </p:sp>
        </mc:Choice>
        <mc:Fallback xmlns="">
          <p:sp>
            <p:nvSpPr>
              <p:cNvPr id="7" name="Rectangle 10">
                <a:extLst>
                  <a:ext uri="{FF2B5EF4-FFF2-40B4-BE49-F238E27FC236}">
                    <a16:creationId xmlns:a16="http://schemas.microsoft.com/office/drawing/2014/main" id="{96C43BC6-453E-420B-81D0-770F78A28425}"/>
                  </a:ext>
                </a:extLst>
              </p:cNvPr>
              <p:cNvSpPr>
                <a:spLocks noRot="1" noChangeAspect="1" noMove="1" noResize="1" noEditPoints="1" noAdjustHandles="1" noChangeArrowheads="1" noChangeShapeType="1" noTextEdit="1"/>
              </p:cNvSpPr>
              <p:nvPr/>
            </p:nvSpPr>
            <p:spPr>
              <a:xfrm>
                <a:off x="2296703" y="1345087"/>
                <a:ext cx="4830874" cy="497765"/>
              </a:xfrm>
              <a:prstGeom prst="rect">
                <a:avLst/>
              </a:prstGeom>
              <a:blipFill>
                <a:blip r:embed="rId2"/>
                <a:stretch>
                  <a:fillRect b="-2469"/>
                </a:stretch>
              </a:blipFill>
            </p:spPr>
            <p:txBody>
              <a:bodyPr/>
              <a:lstStyle/>
              <a:p>
                <a:r>
                  <a:rPr lang="en-US">
                    <a:noFill/>
                  </a:rPr>
                  <a:t> </a:t>
                </a:r>
              </a:p>
            </p:txBody>
          </p:sp>
        </mc:Fallback>
      </mc:AlternateContent>
      <p:sp>
        <p:nvSpPr>
          <p:cNvPr id="8" name="TextBox 22">
            <a:extLst>
              <a:ext uri="{FF2B5EF4-FFF2-40B4-BE49-F238E27FC236}">
                <a16:creationId xmlns:a16="http://schemas.microsoft.com/office/drawing/2014/main" id="{C2F04540-0630-412F-9F9A-B5C4A958B8D2}"/>
              </a:ext>
            </a:extLst>
          </p:cNvPr>
          <p:cNvSpPr txBox="1"/>
          <p:nvPr/>
        </p:nvSpPr>
        <p:spPr>
          <a:xfrm>
            <a:off x="8127031" y="1409303"/>
            <a:ext cx="559769" cy="369332"/>
          </a:xfrm>
          <a:prstGeom prst="rect">
            <a:avLst/>
          </a:prstGeom>
          <a:noFill/>
        </p:spPr>
        <p:txBody>
          <a:bodyPr wrap="none" rtlCol="0">
            <a:spAutoFit/>
          </a:bodyPr>
          <a:lstStyle/>
          <a:p>
            <a:r>
              <a:rPr lang="en-US" dirty="0"/>
              <a:t>(55)</a:t>
            </a:r>
          </a:p>
        </p:txBody>
      </p:sp>
      <p:sp>
        <p:nvSpPr>
          <p:cNvPr id="9" name="Rectangle 4">
            <a:extLst>
              <a:ext uri="{FF2B5EF4-FFF2-40B4-BE49-F238E27FC236}">
                <a16:creationId xmlns:a16="http://schemas.microsoft.com/office/drawing/2014/main" id="{BA9E23B8-F360-4658-9DC2-77D296417FCB}"/>
              </a:ext>
            </a:extLst>
          </p:cNvPr>
          <p:cNvSpPr/>
          <p:nvPr/>
        </p:nvSpPr>
        <p:spPr>
          <a:xfrm>
            <a:off x="176937" y="963900"/>
            <a:ext cx="8915400" cy="646331"/>
          </a:xfrm>
          <a:prstGeom prst="rect">
            <a:avLst/>
          </a:prstGeom>
        </p:spPr>
        <p:txBody>
          <a:bodyPr wrap="square">
            <a:spAutoFit/>
          </a:bodyPr>
          <a:lstStyle/>
          <a:p>
            <a:r>
              <a:rPr lang="en-US" sz="1800" dirty="0">
                <a:solidFill>
                  <a:srgbClr val="000000"/>
                </a:solidFill>
              </a:rPr>
              <a:t>The same process can be followed in expanding Equation (50) for phases </a:t>
            </a:r>
            <a:r>
              <a:rPr lang="en-US" sz="1800" i="1" dirty="0">
                <a:solidFill>
                  <a:srgbClr val="000000"/>
                </a:solidFill>
              </a:rPr>
              <a:t>b</a:t>
            </a:r>
            <a:r>
              <a:rPr lang="en-US" sz="1800" dirty="0">
                <a:solidFill>
                  <a:srgbClr val="000000"/>
                </a:solidFill>
              </a:rPr>
              <a:t> and </a:t>
            </a:r>
            <a:r>
              <a:rPr lang="en-US" sz="1800" i="1" dirty="0">
                <a:solidFill>
                  <a:srgbClr val="000000"/>
                </a:solidFill>
              </a:rPr>
              <a:t>c</a:t>
            </a:r>
            <a:r>
              <a:rPr lang="en-US" sz="1800" dirty="0">
                <a:solidFill>
                  <a:srgbClr val="000000"/>
                </a:solidFill>
              </a:rPr>
              <a:t>. The final results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0" name="Rectangle 12">
                <a:extLst>
                  <a:ext uri="{FF2B5EF4-FFF2-40B4-BE49-F238E27FC236}">
                    <a16:creationId xmlns:a16="http://schemas.microsoft.com/office/drawing/2014/main" id="{91D8A778-E5C1-4AD3-ABF6-0A3DCD199B75}"/>
                  </a:ext>
                </a:extLst>
              </p:cNvPr>
              <p:cNvSpPr/>
              <p:nvPr/>
            </p:nvSpPr>
            <p:spPr>
              <a:xfrm>
                <a:off x="2296703" y="1940635"/>
                <a:ext cx="4777205" cy="497765"/>
              </a:xfrm>
              <a:prstGeom prst="rect">
                <a:avLst/>
              </a:prstGeom>
            </p:spPr>
            <p:txBody>
              <a:bodyPr wrap="none">
                <a:spAutoFit/>
              </a:bodyPr>
              <a:lstStyle/>
              <a:p>
                <a14:m>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m:t>
                        </m:r>
                        <m:r>
                          <a:rPr lang="en-US" sz="1800" b="0" i="1" smtClean="0">
                            <a:solidFill>
                              <a:srgbClr val="FF0000"/>
                            </a:solidFill>
                            <a:latin typeface="Cambria Math" panose="02040503050406030204" pitchFamily="18" charset="0"/>
                          </a:rPr>
                          <m:t>𝑐𝑔</m:t>
                        </m:r>
                      </m:e>
                      <m:sub>
                        <m:r>
                          <a:rPr lang="en-US" sz="1800" b="0" i="1" smtClean="0">
                            <a:solidFill>
                              <a:srgbClr val="FF0000"/>
                            </a:solidFill>
                            <a:latin typeface="Cambria Math" panose="02040503050406030204" pitchFamily="18" charset="0"/>
                          </a:rPr>
                          <m:t>𝑛</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𝑉</m:t>
                        </m:r>
                        <m:r>
                          <a:rPr lang="en-US" sz="1800" b="0" i="1" smtClean="0">
                            <a:solidFill>
                              <a:srgbClr val="FF0000"/>
                            </a:solidFill>
                            <a:latin typeface="Cambria Math" panose="02040503050406030204" pitchFamily="18" charset="0"/>
                          </a:rPr>
                          <m:t>𝑐</m:t>
                        </m:r>
                        <m:r>
                          <a:rPr lang="en-US" sz="1800" i="1">
                            <a:solidFill>
                              <a:srgbClr val="FF0000"/>
                            </a:solidFill>
                            <a:latin typeface="Cambria Math" panose="02040503050406030204" pitchFamily="18" charset="0"/>
                          </a:rPr>
                          <m:t>𝑔</m:t>
                        </m:r>
                      </m:e>
                      <m:sub>
                        <m:r>
                          <a:rPr lang="en-US" sz="1800" b="0" i="1" smtClean="0">
                            <a:solidFill>
                              <a:srgbClr val="FF0000"/>
                            </a:solidFill>
                            <a:latin typeface="Cambria Math" panose="02040503050406030204" pitchFamily="18" charset="0"/>
                          </a:rPr>
                          <m:t>𝑚</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oMath>
                </a14:m>
                <a:r>
                  <a:rPr lang="en-US" sz="1800" dirty="0">
                    <a:solidFill>
                      <a:srgbClr val="FF0000"/>
                    </a:solidFill>
                    <a:ea typeface="Cambria Math" panose="02040503050406030204" pitchFamily="18" charset="0"/>
                  </a:rPr>
                  <a:t> </a:t>
                </a:r>
                <a14:m>
                  <m:oMath xmlns:m="http://schemas.openxmlformats.org/officeDocument/2006/math">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𝑐</m:t>
                        </m:r>
                      </m:sub>
                    </m:sSub>
                  </m:oMath>
                </a14:m>
                <a:r>
                  <a:rPr lang="en-US" sz="1800" dirty="0">
                    <a:solidFill>
                      <a:srgbClr val="FF0000"/>
                    </a:solidFill>
                  </a:rPr>
                  <a:t> </a:t>
                </a:r>
                <a14:m>
                  <m:oMath xmlns:m="http://schemas.openxmlformats.org/officeDocument/2006/math">
                    <m:r>
                      <a:rPr lang="en-US" sz="1800" i="1">
                        <a:solidFill>
                          <a:srgbClr val="FF0000"/>
                        </a:solidFill>
                        <a:latin typeface="Cambria Math" panose="02040503050406030204" pitchFamily="18" charset="0"/>
                      </a:rPr>
                      <m:t>+</m:t>
                    </m:r>
                    <m:f>
                      <m:fPr>
                        <m:ctrlPr>
                          <a:rPr lang="en-US" sz="1800" i="1">
                            <a:solidFill>
                              <a:srgbClr val="FF0000"/>
                            </a:solidFill>
                            <a:latin typeface="Cambria Math" panose="02040503050406030204" pitchFamily="18" charset="0"/>
                          </a:rPr>
                        </m:ctrlPr>
                      </m:fPr>
                      <m:num>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0</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𝑍</m:t>
                            </m:r>
                          </m:e>
                          <m:sub>
                            <m:r>
                              <a:rPr lang="en-US" sz="1800" i="1">
                                <a:solidFill>
                                  <a:srgbClr val="FF0000"/>
                                </a:solidFill>
                                <a:latin typeface="Cambria Math" panose="02040503050406030204" pitchFamily="18" charset="0"/>
                              </a:rPr>
                              <m:t>+</m:t>
                            </m:r>
                          </m:sub>
                        </m:sSub>
                        <m:r>
                          <a:rPr lang="en-US" sz="1800" i="1">
                            <a:solidFill>
                              <a:srgbClr val="FF0000"/>
                            </a:solidFill>
                            <a:latin typeface="Cambria Math" panose="02040503050406030204" pitchFamily="18" charset="0"/>
                          </a:rPr>
                          <m:t>)</m:t>
                        </m:r>
                      </m:num>
                      <m:den>
                        <m:r>
                          <a:rPr lang="en-US" sz="1800" i="1">
                            <a:solidFill>
                              <a:srgbClr val="FF0000"/>
                            </a:solidFill>
                            <a:latin typeface="Cambria Math" panose="02040503050406030204" pitchFamily="18" charset="0"/>
                          </a:rPr>
                          <m:t>3</m:t>
                        </m:r>
                      </m:den>
                    </m:f>
                    <m:r>
                      <a:rPr lang="en-US" sz="1800" i="1">
                        <a:solidFill>
                          <a:srgbClr val="FF0000"/>
                        </a:solidFill>
                        <a:latin typeface="Cambria Math" panose="02040503050406030204" pitchFamily="18" charset="0"/>
                        <a:ea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𝑎</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𝑏</m:t>
                            </m:r>
                          </m:sub>
                        </m:sSub>
                        <m:r>
                          <a:rPr lang="en-US" sz="1800" i="1">
                            <a:solidFill>
                              <a:srgbClr val="FF0000"/>
                            </a:solidFill>
                            <a:latin typeface="Cambria Math" panose="02040503050406030204" pitchFamily="18" charset="0"/>
                          </a:rPr>
                          <m:t>+</m:t>
                        </m:r>
                        <m:r>
                          <a:rPr lang="en-US" sz="1800" i="1">
                            <a:solidFill>
                              <a:srgbClr val="FF0000"/>
                            </a:solidFill>
                            <a:latin typeface="Cambria Math" panose="02040503050406030204" pitchFamily="18" charset="0"/>
                          </a:rPr>
                          <m:t>𝐼</m:t>
                        </m:r>
                      </m:e>
                      <m:sub>
                        <m:r>
                          <a:rPr lang="en-US" sz="1800" i="1">
                            <a:solidFill>
                              <a:srgbClr val="FF0000"/>
                            </a:solidFill>
                            <a:latin typeface="Cambria Math" panose="02040503050406030204" pitchFamily="18" charset="0"/>
                          </a:rPr>
                          <m:t>𝑐</m:t>
                        </m:r>
                      </m:sub>
                    </m:sSub>
                    <m:r>
                      <a:rPr lang="en-US" sz="1800" i="1">
                        <a:solidFill>
                          <a:srgbClr val="FF0000"/>
                        </a:solidFill>
                        <a:latin typeface="Cambria Math" panose="02040503050406030204" pitchFamily="18" charset="0"/>
                      </a:rPr>
                      <m:t>)</m:t>
                    </m:r>
                  </m:oMath>
                </a14:m>
                <a:endParaRPr lang="en-US" sz="1800" dirty="0">
                  <a:solidFill>
                    <a:srgbClr val="FF0000"/>
                  </a:solidFill>
                </a:endParaRPr>
              </a:p>
            </p:txBody>
          </p:sp>
        </mc:Choice>
        <mc:Fallback xmlns="">
          <p:sp>
            <p:nvSpPr>
              <p:cNvPr id="10" name="Rectangle 12">
                <a:extLst>
                  <a:ext uri="{FF2B5EF4-FFF2-40B4-BE49-F238E27FC236}">
                    <a16:creationId xmlns:a16="http://schemas.microsoft.com/office/drawing/2014/main" id="{91D8A778-E5C1-4AD3-ABF6-0A3DCD199B75}"/>
                  </a:ext>
                </a:extLst>
              </p:cNvPr>
              <p:cNvSpPr>
                <a:spLocks noRot="1" noChangeAspect="1" noMove="1" noResize="1" noEditPoints="1" noAdjustHandles="1" noChangeArrowheads="1" noChangeShapeType="1" noTextEdit="1"/>
              </p:cNvSpPr>
              <p:nvPr/>
            </p:nvSpPr>
            <p:spPr>
              <a:xfrm>
                <a:off x="2296703" y="1940635"/>
                <a:ext cx="4777205" cy="497765"/>
              </a:xfrm>
              <a:prstGeom prst="rect">
                <a:avLst/>
              </a:prstGeom>
              <a:blipFill>
                <a:blip r:embed="rId3"/>
                <a:stretch>
                  <a:fillRect b="-1220"/>
                </a:stretch>
              </a:blipFill>
            </p:spPr>
            <p:txBody>
              <a:bodyPr/>
              <a:lstStyle/>
              <a:p>
                <a:r>
                  <a:rPr lang="en-US">
                    <a:noFill/>
                  </a:rPr>
                  <a:t> </a:t>
                </a:r>
              </a:p>
            </p:txBody>
          </p:sp>
        </mc:Fallback>
      </mc:AlternateContent>
      <p:sp>
        <p:nvSpPr>
          <p:cNvPr id="11" name="TextBox 13">
            <a:extLst>
              <a:ext uri="{FF2B5EF4-FFF2-40B4-BE49-F238E27FC236}">
                <a16:creationId xmlns:a16="http://schemas.microsoft.com/office/drawing/2014/main" id="{64291588-A937-4661-812F-802DA6467D20}"/>
              </a:ext>
            </a:extLst>
          </p:cNvPr>
          <p:cNvSpPr txBox="1"/>
          <p:nvPr/>
        </p:nvSpPr>
        <p:spPr>
          <a:xfrm>
            <a:off x="8127031" y="2004851"/>
            <a:ext cx="559769" cy="369332"/>
          </a:xfrm>
          <a:prstGeom prst="rect">
            <a:avLst/>
          </a:prstGeom>
          <a:noFill/>
        </p:spPr>
        <p:txBody>
          <a:bodyPr wrap="none" rtlCol="0">
            <a:spAutoFit/>
          </a:bodyPr>
          <a:lstStyle/>
          <a:p>
            <a:r>
              <a:rPr lang="en-US" dirty="0"/>
              <a:t>(56)</a:t>
            </a:r>
          </a:p>
        </p:txBody>
      </p:sp>
      <p:sp>
        <p:nvSpPr>
          <p:cNvPr id="12" name="Rectangle 6">
            <a:extLst>
              <a:ext uri="{FF2B5EF4-FFF2-40B4-BE49-F238E27FC236}">
                <a16:creationId xmlns:a16="http://schemas.microsoft.com/office/drawing/2014/main" id="{8783BB91-CCA8-4729-96BD-426D3350E3CD}"/>
              </a:ext>
            </a:extLst>
          </p:cNvPr>
          <p:cNvSpPr/>
          <p:nvPr/>
        </p:nvSpPr>
        <p:spPr>
          <a:xfrm>
            <a:off x="231228" y="2449172"/>
            <a:ext cx="8534400" cy="369332"/>
          </a:xfrm>
          <a:prstGeom prst="rect">
            <a:avLst/>
          </a:prstGeom>
        </p:spPr>
        <p:txBody>
          <a:bodyPr wrap="square">
            <a:spAutoFit/>
          </a:bodyPr>
          <a:lstStyle/>
          <a:p>
            <a:r>
              <a:rPr lang="en-US" sz="1800" dirty="0">
                <a:solidFill>
                  <a:srgbClr val="000000"/>
                </a:solidFill>
              </a:rPr>
              <a:t>Fig.4 illustrates the approximate line segment model.</a:t>
            </a:r>
            <a:endParaRPr lang="en-US" sz="1800" dirty="0">
              <a:solidFill>
                <a:srgbClr val="000000"/>
              </a:solidFill>
              <a:effectLst/>
            </a:endParaRPr>
          </a:p>
        </p:txBody>
      </p:sp>
      <p:pic>
        <p:nvPicPr>
          <p:cNvPr id="13" name="Picture 7">
            <a:extLst>
              <a:ext uri="{FF2B5EF4-FFF2-40B4-BE49-F238E27FC236}">
                <a16:creationId xmlns:a16="http://schemas.microsoft.com/office/drawing/2014/main" id="{73B9DE16-759B-43D2-BCBE-9DD66E19D29E}"/>
              </a:ext>
            </a:extLst>
          </p:cNvPr>
          <p:cNvPicPr>
            <a:picLocks noChangeAspect="1"/>
          </p:cNvPicPr>
          <p:nvPr/>
        </p:nvPicPr>
        <p:blipFill>
          <a:blip r:embed="rId4"/>
          <a:stretch>
            <a:fillRect/>
          </a:stretch>
        </p:blipFill>
        <p:spPr>
          <a:xfrm>
            <a:off x="1714500" y="2800061"/>
            <a:ext cx="5715000" cy="2153282"/>
          </a:xfrm>
          <a:prstGeom prst="rect">
            <a:avLst/>
          </a:prstGeom>
        </p:spPr>
      </p:pic>
      <p:sp>
        <p:nvSpPr>
          <p:cNvPr id="14" name="TextBox 17">
            <a:extLst>
              <a:ext uri="{FF2B5EF4-FFF2-40B4-BE49-F238E27FC236}">
                <a16:creationId xmlns:a16="http://schemas.microsoft.com/office/drawing/2014/main" id="{256E7DE9-0C3F-48D4-8E7A-1631056F867F}"/>
              </a:ext>
            </a:extLst>
          </p:cNvPr>
          <p:cNvSpPr txBox="1"/>
          <p:nvPr/>
        </p:nvSpPr>
        <p:spPr>
          <a:xfrm>
            <a:off x="1587940" y="4832322"/>
            <a:ext cx="6248400" cy="369332"/>
          </a:xfrm>
          <a:prstGeom prst="rect">
            <a:avLst/>
          </a:prstGeom>
          <a:noFill/>
        </p:spPr>
        <p:txBody>
          <a:bodyPr wrap="square" rtlCol="0">
            <a:spAutoFit/>
          </a:bodyPr>
          <a:lstStyle/>
          <a:p>
            <a:pPr algn="ctr"/>
            <a:r>
              <a:rPr lang="en-US" sz="1800" dirty="0"/>
              <a:t>Fig.</a:t>
            </a:r>
            <a:r>
              <a:rPr lang="en-US" altLang="zh-CN" sz="1800" dirty="0"/>
              <a:t>4</a:t>
            </a:r>
            <a:r>
              <a:rPr lang="en-US" sz="1800" dirty="0"/>
              <a:t> Approximate line segment model</a:t>
            </a:r>
          </a:p>
        </p:txBody>
      </p:sp>
      <p:sp>
        <p:nvSpPr>
          <p:cNvPr id="15" name="Rectangle 8">
            <a:extLst>
              <a:ext uri="{FF2B5EF4-FFF2-40B4-BE49-F238E27FC236}">
                <a16:creationId xmlns:a16="http://schemas.microsoft.com/office/drawing/2014/main" id="{40E9EDA4-58A9-4F1C-B9CC-FB827CB722B4}"/>
              </a:ext>
            </a:extLst>
          </p:cNvPr>
          <p:cNvSpPr/>
          <p:nvPr/>
        </p:nvSpPr>
        <p:spPr>
          <a:xfrm>
            <a:off x="176937" y="5065652"/>
            <a:ext cx="9233763" cy="923330"/>
          </a:xfrm>
          <a:prstGeom prst="rect">
            <a:avLst/>
          </a:prstGeom>
        </p:spPr>
        <p:txBody>
          <a:bodyPr wrap="square">
            <a:spAutoFit/>
          </a:bodyPr>
          <a:lstStyle/>
          <a:p>
            <a:r>
              <a:rPr lang="en-US" sz="1800">
                <a:solidFill>
                  <a:srgbClr val="000000"/>
                </a:solidFill>
              </a:rPr>
              <a:t>Fig.</a:t>
            </a:r>
            <a:r>
              <a:rPr lang="en-US" altLang="zh-CN" sz="1800">
                <a:solidFill>
                  <a:srgbClr val="000000"/>
                </a:solidFill>
              </a:rPr>
              <a:t>4</a:t>
            </a:r>
            <a:r>
              <a:rPr lang="en-US" sz="1800">
                <a:solidFill>
                  <a:srgbClr val="000000"/>
                </a:solidFill>
              </a:rPr>
              <a:t> </a:t>
            </a:r>
            <a:r>
              <a:rPr lang="en-US" sz="1800" dirty="0">
                <a:solidFill>
                  <a:srgbClr val="000000"/>
                </a:solidFill>
              </a:rPr>
              <a:t>shows a simple equivalent circuit for the line segment since no mutual coupling has to be modeled. It must be understood, however, that the equivalent circuit can only be used when transposition of the line segment has been assumed.</a:t>
            </a:r>
            <a:endParaRPr lang="en-US" sz="1800" dirty="0">
              <a:solidFill>
                <a:srgbClr val="000000"/>
              </a:solidFill>
              <a:effectLst/>
            </a:endParaRPr>
          </a:p>
        </p:txBody>
      </p:sp>
    </p:spTree>
    <p:extLst>
      <p:ext uri="{BB962C8B-B14F-4D97-AF65-F5344CB8AC3E}">
        <p14:creationId xmlns:p14="http://schemas.microsoft.com/office/powerpoint/2010/main" val="2880674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6400EE6-8124-4B1D-BAB6-C3094F104E69}"/>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3</a:t>
            </a:r>
            <a:endParaRPr lang="en-US" sz="3200" dirty="0"/>
          </a:p>
        </p:txBody>
      </p:sp>
      <p:sp>
        <p:nvSpPr>
          <p:cNvPr id="7" name="Rectangle 1">
            <a:extLst>
              <a:ext uri="{FF2B5EF4-FFF2-40B4-BE49-F238E27FC236}">
                <a16:creationId xmlns:a16="http://schemas.microsoft.com/office/drawing/2014/main" id="{933673D9-EB56-4F46-956D-30D97C9D6C94}"/>
              </a:ext>
            </a:extLst>
          </p:cNvPr>
          <p:cNvSpPr/>
          <p:nvPr/>
        </p:nvSpPr>
        <p:spPr>
          <a:xfrm>
            <a:off x="11151" y="1198536"/>
            <a:ext cx="8949559" cy="1200329"/>
          </a:xfrm>
          <a:prstGeom prst="rect">
            <a:avLst/>
          </a:prstGeom>
        </p:spPr>
        <p:txBody>
          <a:bodyPr wrap="square">
            <a:spAutoFit/>
          </a:bodyPr>
          <a:lstStyle/>
          <a:p>
            <a:r>
              <a:rPr lang="en-US" dirty="0">
                <a:solidFill>
                  <a:srgbClr val="000000"/>
                </a:solidFill>
              </a:rPr>
              <a:t>The line segment of Example 1 is to be analyzed assuming that the line has been transposed. In Example 1, the positive and zero sequence impedances were computed to be</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8" name="Rectangle 4">
                <a:extLst>
                  <a:ext uri="{FF2B5EF4-FFF2-40B4-BE49-F238E27FC236}">
                    <a16:creationId xmlns:a16="http://schemas.microsoft.com/office/drawing/2014/main" id="{32150065-7BA3-4A06-BCA7-345AF88399CE}"/>
                  </a:ext>
                </a:extLst>
              </p:cNvPr>
              <p:cNvSpPr/>
              <p:nvPr/>
            </p:nvSpPr>
            <p:spPr>
              <a:xfrm>
                <a:off x="1860056" y="2641236"/>
                <a:ext cx="4693144"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m:t>
                        </m:r>
                      </m:sub>
                    </m:sSub>
                    <m:r>
                      <a:rPr lang="en-US" i="1">
                        <a:latin typeface="Cambria Math" panose="02040503050406030204" pitchFamily="18" charset="0"/>
                      </a:rPr>
                      <m:t>=</m:t>
                    </m:r>
                  </m:oMath>
                </a14:m>
                <a:r>
                  <a:rPr lang="en-US" dirty="0"/>
                  <a:t>0.3061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0.6270,</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r>
                      <a:rPr lang="en-US" i="1">
                        <a:latin typeface="Cambria Math" panose="02040503050406030204" pitchFamily="18" charset="0"/>
                      </a:rPr>
                      <m:t>=</m:t>
                    </m:r>
                    <m:r>
                      <m:rPr>
                        <m:nor/>
                      </m:rPr>
                      <a:rPr lang="en-US" dirty="0"/>
                      <m:t>0.</m:t>
                    </m:r>
                    <m:r>
                      <m:rPr>
                        <m:nor/>
                      </m:rPr>
                      <a:rPr lang="en-US" b="0" i="0" dirty="0" smtClean="0"/>
                      <m:t>7735</m:t>
                    </m:r>
                    <m:r>
                      <m:rPr>
                        <m:nor/>
                      </m:rPr>
                      <a:rPr lang="en-US" dirty="0"/>
                      <m:t> </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9373</m:t>
                    </m:r>
                  </m:oMath>
                </a14:m>
                <a:endParaRPr lang="en-US" dirty="0"/>
              </a:p>
            </p:txBody>
          </p:sp>
        </mc:Choice>
        <mc:Fallback xmlns="">
          <p:sp>
            <p:nvSpPr>
              <p:cNvPr id="8" name="Rectangle 4">
                <a:extLst>
                  <a:ext uri="{FF2B5EF4-FFF2-40B4-BE49-F238E27FC236}">
                    <a16:creationId xmlns:a16="http://schemas.microsoft.com/office/drawing/2014/main" id="{32150065-7BA3-4A06-BCA7-345AF88399CE}"/>
                  </a:ext>
                </a:extLst>
              </p:cNvPr>
              <p:cNvSpPr>
                <a:spLocks noRot="1" noChangeAspect="1" noMove="1" noResize="1" noEditPoints="1" noAdjustHandles="1" noChangeArrowheads="1" noChangeShapeType="1" noTextEdit="1"/>
              </p:cNvSpPr>
              <p:nvPr/>
            </p:nvSpPr>
            <p:spPr>
              <a:xfrm>
                <a:off x="1860056" y="2641236"/>
                <a:ext cx="4693144" cy="369332"/>
              </a:xfrm>
              <a:prstGeom prst="rect">
                <a:avLst/>
              </a:prstGeom>
              <a:blipFill>
                <a:blip r:embed="rId2"/>
                <a:stretch>
                  <a:fillRect t="-13115" r="-29221" b="-60656"/>
                </a:stretch>
              </a:blipFill>
            </p:spPr>
            <p:txBody>
              <a:bodyPr/>
              <a:lstStyle/>
              <a:p>
                <a:r>
                  <a:rPr lang="en-US">
                    <a:noFill/>
                  </a:rPr>
                  <a:t> </a:t>
                </a:r>
              </a:p>
            </p:txBody>
          </p:sp>
        </mc:Fallback>
      </mc:AlternateContent>
      <p:sp>
        <p:nvSpPr>
          <p:cNvPr id="9" name="Rectangle 5">
            <a:extLst>
              <a:ext uri="{FF2B5EF4-FFF2-40B4-BE49-F238E27FC236}">
                <a16:creationId xmlns:a16="http://schemas.microsoft.com/office/drawing/2014/main" id="{F4DBC3C3-4670-451E-8316-B2F14F4D83BC}"/>
              </a:ext>
            </a:extLst>
          </p:cNvPr>
          <p:cNvSpPr/>
          <p:nvPr/>
        </p:nvSpPr>
        <p:spPr>
          <a:xfrm>
            <a:off x="110358" y="3256307"/>
            <a:ext cx="8923282" cy="430887"/>
          </a:xfrm>
          <a:prstGeom prst="rect">
            <a:avLst/>
          </a:prstGeom>
        </p:spPr>
        <p:txBody>
          <a:bodyPr wrap="square">
            <a:spAutoFit/>
          </a:bodyPr>
          <a:lstStyle/>
          <a:p>
            <a:r>
              <a:rPr lang="en-US" sz="2200" dirty="0">
                <a:solidFill>
                  <a:srgbClr val="000000"/>
                </a:solidFill>
              </a:rPr>
              <a:t>Assume that the load at node </a:t>
            </a:r>
            <a:r>
              <a:rPr lang="en-US" sz="2200" b="1" i="1" dirty="0">
                <a:solidFill>
                  <a:srgbClr val="000000"/>
                </a:solidFill>
              </a:rPr>
              <a:t>m</a:t>
            </a:r>
            <a:r>
              <a:rPr lang="en-US" sz="2200" dirty="0">
                <a:solidFill>
                  <a:srgbClr val="000000"/>
                </a:solidFill>
              </a:rPr>
              <a:t> is the same as in Example 6.1. That is,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Rectangle 14">
                <a:extLst>
                  <a:ext uri="{FF2B5EF4-FFF2-40B4-BE49-F238E27FC236}">
                    <a16:creationId xmlns:a16="http://schemas.microsoft.com/office/drawing/2014/main" id="{003FB94F-D380-4811-AAD4-3CDFB59264EF}"/>
                  </a:ext>
                </a:extLst>
              </p:cNvPr>
              <p:cNvSpPr/>
              <p:nvPr/>
            </p:nvSpPr>
            <p:spPr>
              <a:xfrm>
                <a:off x="1526439" y="4009473"/>
                <a:ext cx="5360378" cy="369332"/>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rPr>
                      <m:t>𝑘𝑉𝐴</m:t>
                    </m:r>
                    <m:r>
                      <a:rPr lang="en-US" i="1">
                        <a:latin typeface="Cambria Math" panose="02040503050406030204" pitchFamily="18" charset="0"/>
                      </a:rPr>
                      <m:t>=</m:t>
                    </m:r>
                  </m:oMath>
                </a14:m>
                <a:r>
                  <a:rPr lang="en-US" dirty="0"/>
                  <a:t>6</a:t>
                </a:r>
                <a14:m>
                  <m:oMath xmlns:m="http://schemas.openxmlformats.org/officeDocument/2006/math">
                    <m:r>
                      <a:rPr lang="en-US" b="0" i="0" smtClean="0">
                        <a:latin typeface="Cambria Math" panose="02040503050406030204" pitchFamily="18" charset="0"/>
                      </a:rPr>
                      <m:t>000</m:t>
                    </m:r>
                    <m:r>
                      <a:rPr lang="en-US" b="0" i="1" smtClean="0">
                        <a:latin typeface="Cambria Math" panose="02040503050406030204" pitchFamily="18" charset="0"/>
                      </a:rPr>
                      <m:t>,</m:t>
                    </m:r>
                    <m:r>
                      <a:rPr lang="en-US" b="0" i="1" smtClean="0">
                        <a:latin typeface="Cambria Math" panose="02040503050406030204" pitchFamily="18" charset="0"/>
                      </a:rPr>
                      <m:t>𝑘𝑉𝐿𝐿</m:t>
                    </m:r>
                    <m:r>
                      <a:rPr lang="en-US" i="1">
                        <a:latin typeface="Cambria Math" panose="02040503050406030204" pitchFamily="18" charset="0"/>
                      </a:rPr>
                      <m:t>=</m:t>
                    </m:r>
                    <m:r>
                      <a:rPr lang="en-US" i="1" dirty="0" smtClean="0">
                        <a:latin typeface="Cambria Math" panose="02040503050406030204" pitchFamily="18" charset="0"/>
                      </a:rPr>
                      <m:t>1</m:t>
                    </m:r>
                    <m:r>
                      <a:rPr lang="en-US" b="0" i="1" dirty="0" smtClean="0">
                        <a:latin typeface="Cambria Math" panose="02040503050406030204" pitchFamily="18" charset="0"/>
                      </a:rPr>
                      <m:t>2.47</m:t>
                    </m:r>
                  </m:oMath>
                </a14:m>
                <a:r>
                  <a:rPr lang="en-US" dirty="0"/>
                  <a:t>, Power factor </a:t>
                </a:r>
                <a14:m>
                  <m:oMath xmlns:m="http://schemas.openxmlformats.org/officeDocument/2006/math">
                    <m:r>
                      <a:rPr lang="en-US" i="1">
                        <a:latin typeface="Cambria Math" panose="02040503050406030204" pitchFamily="18" charset="0"/>
                      </a:rPr>
                      <m:t>=</m:t>
                    </m:r>
                  </m:oMath>
                </a14:m>
                <a:r>
                  <a:rPr lang="en-US" dirty="0"/>
                  <a:t>0.8 lagging</a:t>
                </a:r>
              </a:p>
            </p:txBody>
          </p:sp>
        </mc:Choice>
        <mc:Fallback xmlns="">
          <p:sp>
            <p:nvSpPr>
              <p:cNvPr id="10" name="Rectangle 14">
                <a:extLst>
                  <a:ext uri="{FF2B5EF4-FFF2-40B4-BE49-F238E27FC236}">
                    <a16:creationId xmlns:a16="http://schemas.microsoft.com/office/drawing/2014/main" id="{003FB94F-D380-4811-AAD4-3CDFB59264EF}"/>
                  </a:ext>
                </a:extLst>
              </p:cNvPr>
              <p:cNvSpPr>
                <a:spLocks noRot="1" noChangeAspect="1" noMove="1" noResize="1" noEditPoints="1" noAdjustHandles="1" noChangeArrowheads="1" noChangeShapeType="1" noTextEdit="1"/>
              </p:cNvSpPr>
              <p:nvPr/>
            </p:nvSpPr>
            <p:spPr>
              <a:xfrm>
                <a:off x="1526439" y="4009473"/>
                <a:ext cx="5360378" cy="369332"/>
              </a:xfrm>
              <a:prstGeom prst="rect">
                <a:avLst/>
              </a:prstGeom>
              <a:blipFill>
                <a:blip r:embed="rId3"/>
                <a:stretch>
                  <a:fillRect l="-341" t="-13333" r="-32273" b="-63333"/>
                </a:stretch>
              </a:blipFill>
            </p:spPr>
            <p:txBody>
              <a:bodyPr/>
              <a:lstStyle/>
              <a:p>
                <a:r>
                  <a:rPr lang="en-US">
                    <a:noFill/>
                  </a:rPr>
                  <a:t> </a:t>
                </a:r>
              </a:p>
            </p:txBody>
          </p:sp>
        </mc:Fallback>
      </mc:AlternateContent>
      <p:sp>
        <p:nvSpPr>
          <p:cNvPr id="11" name="Rectangle 7">
            <a:extLst>
              <a:ext uri="{FF2B5EF4-FFF2-40B4-BE49-F238E27FC236}">
                <a16:creationId xmlns:a16="http://schemas.microsoft.com/office/drawing/2014/main" id="{6CD08E9F-7FB2-4F00-AD38-EBB65B4D0293}"/>
              </a:ext>
            </a:extLst>
          </p:cNvPr>
          <p:cNvSpPr/>
          <p:nvPr/>
        </p:nvSpPr>
        <p:spPr>
          <a:xfrm>
            <a:off x="72258" y="4701084"/>
            <a:ext cx="8999483" cy="769441"/>
          </a:xfrm>
          <a:prstGeom prst="rect">
            <a:avLst/>
          </a:prstGeom>
        </p:spPr>
        <p:txBody>
          <a:bodyPr wrap="square">
            <a:spAutoFit/>
          </a:bodyPr>
          <a:lstStyle/>
          <a:p>
            <a:r>
              <a:rPr lang="en-US" sz="2200" dirty="0">
                <a:solidFill>
                  <a:srgbClr val="000000"/>
                </a:solidFill>
              </a:rPr>
              <a:t>Determine the voltages and currents at the source end (node </a:t>
            </a:r>
            <a:r>
              <a:rPr lang="en-US" sz="2200" b="1" i="1" dirty="0">
                <a:solidFill>
                  <a:srgbClr val="000000"/>
                </a:solidFill>
              </a:rPr>
              <a:t>n</a:t>
            </a:r>
            <a:r>
              <a:rPr lang="en-US" sz="2200" dirty="0">
                <a:solidFill>
                  <a:srgbClr val="000000"/>
                </a:solidFill>
              </a:rPr>
              <a:t>) for this loading condition.</a:t>
            </a:r>
            <a:endParaRPr lang="en-US" sz="2200" dirty="0">
              <a:solidFill>
                <a:srgbClr val="000000"/>
              </a:solidFill>
              <a:effectLst/>
            </a:endParaRPr>
          </a:p>
        </p:txBody>
      </p:sp>
    </p:spTree>
    <p:extLst>
      <p:ext uri="{BB962C8B-B14F-4D97-AF65-F5344CB8AC3E}">
        <p14:creationId xmlns:p14="http://schemas.microsoft.com/office/powerpoint/2010/main" val="4136706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C91909CB-0BCB-4257-AB51-32DF0CB2BE38}"/>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a:t>
            </a:r>
            <a:r>
              <a:rPr lang="en-US" altLang="zh-CN" sz="3200" b="1" dirty="0"/>
              <a:t> </a:t>
            </a:r>
            <a:r>
              <a:rPr lang="en-US" altLang="zh-CN" sz="3200" dirty="0"/>
              <a:t>3</a:t>
            </a:r>
            <a:endParaRPr lang="en-US" sz="3200" dirty="0"/>
          </a:p>
        </p:txBody>
      </p:sp>
      <mc:AlternateContent xmlns:mc="http://schemas.openxmlformats.org/markup-compatibility/2006" xmlns:a14="http://schemas.microsoft.com/office/drawing/2010/main">
        <mc:Choice Requires="a14">
          <p:sp>
            <p:nvSpPr>
              <p:cNvPr id="7" name="TextBox 8">
                <a:extLst>
                  <a:ext uri="{FF2B5EF4-FFF2-40B4-BE49-F238E27FC236}">
                    <a16:creationId xmlns:a16="http://schemas.microsoft.com/office/drawing/2014/main" id="{8D552A97-CD7C-42AD-B92E-5508CB912389}"/>
                  </a:ext>
                </a:extLst>
              </p:cNvPr>
              <p:cNvSpPr txBox="1"/>
              <p:nvPr/>
            </p:nvSpPr>
            <p:spPr>
              <a:xfrm>
                <a:off x="988195" y="1634231"/>
                <a:ext cx="7499938" cy="880369"/>
              </a:xfrm>
              <a:prstGeom prst="rect">
                <a:avLst/>
              </a:prstGeom>
              <a:noFill/>
            </p:spPr>
            <p:txBody>
              <a:bodyPr wrap="none" lIns="0" tIns="0" rIns="0" bIns="0" rtlCol="0">
                <a:spAutoFit/>
              </a:bodyPr>
              <a:lstStyle/>
              <a:p>
                <a14:m>
                  <m:oMath xmlns:m="http://schemas.openxmlformats.org/officeDocument/2006/math">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𝑒𝑞</m:t>
                        </m:r>
                      </m:sub>
                    </m:sSub>
                    <m:r>
                      <a:rPr lang="en-US" sz="1800" b="0" i="1" smtClean="0">
                        <a:latin typeface="Cambria Math" panose="02040503050406030204" pitchFamily="18" charset="0"/>
                      </a:rPr>
                      <m:t>]</m:t>
                    </m:r>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0.7735+</m:t>
                              </m:r>
                              <m:r>
                                <a:rPr lang="en-US" sz="1800" b="0" i="1" smtClean="0">
                                  <a:latin typeface="Cambria Math" panose="02040503050406030204" pitchFamily="18" charset="0"/>
                                </a:rPr>
                                <m:t>𝑗</m:t>
                              </m:r>
                              <m:r>
                                <a:rPr lang="en-US" sz="1800" b="0" i="1" smtClean="0">
                                  <a:latin typeface="Cambria Math" panose="02040503050406030204" pitchFamily="18" charset="0"/>
                                </a:rPr>
                                <m:t>1.9373</m:t>
                              </m:r>
                            </m:e>
                            <m:e>
                              <m:r>
                                <a:rPr lang="en-US" sz="1800" i="1" smtClean="0">
                                  <a:latin typeface="Cambria Math" panose="02040503050406030204" pitchFamily="18" charset="0"/>
                                </a:rPr>
                                <m:t>0</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b="0" i="1" smtClean="0">
                                  <a:latin typeface="Cambria Math" panose="02040503050406030204" pitchFamily="18" charset="0"/>
                                </a:rPr>
                                <m:t>0.3061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6270</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i="1" smtClean="0">
                                  <a:latin typeface="Cambria Math" panose="02040503050406030204" pitchFamily="18" charset="0"/>
                                </a:rPr>
                                <m:t>0</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3</m:t>
                              </m:r>
                              <m:r>
                                <a:rPr lang="en-US" sz="1800" b="0" i="1" smtClean="0">
                                  <a:latin typeface="Cambria Math" panose="02040503050406030204" pitchFamily="18" charset="0"/>
                                </a:rPr>
                                <m:t>061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6270</m:t>
                              </m:r>
                            </m:e>
                          </m:mr>
                        </m:m>
                      </m:e>
                    </m:d>
                  </m:oMath>
                </a14:m>
                <a:r>
                  <a:rPr lang="en-US" sz="1800" dirty="0"/>
                  <a:t> </a:t>
                </a:r>
                <a14:m>
                  <m:oMath xmlns:m="http://schemas.openxmlformats.org/officeDocument/2006/math">
                    <m:r>
                      <m:rPr>
                        <m:sty m:val="p"/>
                      </m:rPr>
                      <a:rPr lang="el-GR" sz="1800" i="1" dirty="0" smtClean="0">
                        <a:latin typeface="Cambria Math" panose="02040503050406030204" pitchFamily="18" charset="0"/>
                        <a:ea typeface="Cambria Math" panose="02040503050406030204" pitchFamily="18" charset="0"/>
                      </a:rPr>
                      <m:t>Ω</m:t>
                    </m:r>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𝑚𝑖𝑙𝑒</m:t>
                    </m:r>
                  </m:oMath>
                </a14:m>
                <a:endParaRPr lang="en-US" sz="1800" dirty="0"/>
              </a:p>
            </p:txBody>
          </p:sp>
        </mc:Choice>
        <mc:Fallback xmlns="">
          <p:sp>
            <p:nvSpPr>
              <p:cNvPr id="7" name="TextBox 8">
                <a:extLst>
                  <a:ext uri="{FF2B5EF4-FFF2-40B4-BE49-F238E27FC236}">
                    <a16:creationId xmlns:a16="http://schemas.microsoft.com/office/drawing/2014/main" id="{8D552A97-CD7C-42AD-B92E-5508CB912389}"/>
                  </a:ext>
                </a:extLst>
              </p:cNvPr>
              <p:cNvSpPr txBox="1">
                <a:spLocks noRot="1" noChangeAspect="1" noMove="1" noResize="1" noEditPoints="1" noAdjustHandles="1" noChangeArrowheads="1" noChangeShapeType="1" noTextEdit="1"/>
              </p:cNvSpPr>
              <p:nvPr/>
            </p:nvSpPr>
            <p:spPr>
              <a:xfrm>
                <a:off x="988195" y="1634231"/>
                <a:ext cx="7499938" cy="880369"/>
              </a:xfrm>
              <a:prstGeom prst="rect">
                <a:avLst/>
              </a:prstGeom>
              <a:blipFill>
                <a:blip r:embed="rId2"/>
                <a:stretch>
                  <a:fillRect/>
                </a:stretch>
              </a:blipFill>
            </p:spPr>
            <p:txBody>
              <a:bodyPr/>
              <a:lstStyle/>
              <a:p>
                <a:r>
                  <a:rPr lang="en-US">
                    <a:noFill/>
                  </a:rPr>
                  <a:t> </a:t>
                </a:r>
              </a:p>
            </p:txBody>
          </p:sp>
        </mc:Fallback>
      </mc:AlternateContent>
      <p:sp>
        <p:nvSpPr>
          <p:cNvPr id="8" name="Rectangle 6">
            <a:extLst>
              <a:ext uri="{FF2B5EF4-FFF2-40B4-BE49-F238E27FC236}">
                <a16:creationId xmlns:a16="http://schemas.microsoft.com/office/drawing/2014/main" id="{C9FFDF39-6E5E-45F7-80B4-5723D9D6238D}"/>
              </a:ext>
            </a:extLst>
          </p:cNvPr>
          <p:cNvSpPr/>
          <p:nvPr/>
        </p:nvSpPr>
        <p:spPr>
          <a:xfrm>
            <a:off x="112986" y="960581"/>
            <a:ext cx="8918028" cy="707886"/>
          </a:xfrm>
          <a:prstGeom prst="rect">
            <a:avLst/>
          </a:prstGeom>
        </p:spPr>
        <p:txBody>
          <a:bodyPr wrap="square">
            <a:spAutoFit/>
          </a:bodyPr>
          <a:lstStyle/>
          <a:p>
            <a:r>
              <a:rPr lang="en-US" sz="2200" b="1" dirty="0">
                <a:solidFill>
                  <a:srgbClr val="000000"/>
                </a:solidFill>
              </a:rPr>
              <a:t>Solution</a:t>
            </a:r>
            <a:endParaRPr lang="en-US" sz="2200" dirty="0">
              <a:solidFill>
                <a:srgbClr val="000000"/>
              </a:solidFill>
            </a:endParaRPr>
          </a:p>
          <a:p>
            <a:r>
              <a:rPr lang="en-US" sz="1800" dirty="0">
                <a:solidFill>
                  <a:srgbClr val="000000"/>
                </a:solidFill>
              </a:rPr>
              <a:t>The sequence impedance matrix is</a:t>
            </a:r>
          </a:p>
        </p:txBody>
      </p:sp>
      <p:sp>
        <p:nvSpPr>
          <p:cNvPr id="9" name="Rectangle 9">
            <a:extLst>
              <a:ext uri="{FF2B5EF4-FFF2-40B4-BE49-F238E27FC236}">
                <a16:creationId xmlns:a16="http://schemas.microsoft.com/office/drawing/2014/main" id="{9DC0A048-1585-4EA2-80C6-80A7BE0BB990}"/>
              </a:ext>
            </a:extLst>
          </p:cNvPr>
          <p:cNvSpPr/>
          <p:nvPr/>
        </p:nvSpPr>
        <p:spPr>
          <a:xfrm>
            <a:off x="149772" y="2477869"/>
            <a:ext cx="8918028" cy="646331"/>
          </a:xfrm>
          <a:prstGeom prst="rect">
            <a:avLst/>
          </a:prstGeom>
        </p:spPr>
        <p:txBody>
          <a:bodyPr wrap="square">
            <a:spAutoFit/>
          </a:bodyPr>
          <a:lstStyle/>
          <a:p>
            <a:r>
              <a:rPr lang="en-US" sz="1800" dirty="0">
                <a:solidFill>
                  <a:srgbClr val="000000"/>
                </a:solidFill>
              </a:rPr>
              <a:t>Performing the reverse impedance transformation results in the approximate phase impedance matrix:</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0" name="Rectangle 11">
                <a:extLst>
                  <a:ext uri="{FF2B5EF4-FFF2-40B4-BE49-F238E27FC236}">
                    <a16:creationId xmlns:a16="http://schemas.microsoft.com/office/drawing/2014/main" id="{03FE5180-DD24-4EAF-8753-0617FA694569}"/>
                  </a:ext>
                </a:extLst>
              </p:cNvPr>
              <p:cNvSpPr/>
              <p:nvPr/>
            </p:nvSpPr>
            <p:spPr>
              <a:xfrm>
                <a:off x="1295400" y="2895600"/>
                <a:ext cx="7123681" cy="1548116"/>
              </a:xfrm>
              <a:prstGeom prst="rect">
                <a:avLst/>
              </a:prstGeom>
            </p:spPr>
            <p:txBody>
              <a:bodyPr wrap="none">
                <a:spAutoFit/>
              </a:bodyPr>
              <a:lstStyle/>
              <a:p>
                <a14:m>
                  <m:oMath xmlns:m="http://schemas.openxmlformats.org/officeDocument/2006/math">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𝑎𝑝𝑝𝑟𝑜𝑥</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𝑠</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𝑠𝑒𝑞</m:t>
                        </m:r>
                      </m:sub>
                    </m:sSub>
                    <m:r>
                      <a:rPr lang="en-US" sz="1800" i="1">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𝑠</m:t>
                                </m:r>
                              </m:sub>
                            </m:sSub>
                          </m:e>
                        </m:d>
                      </m:e>
                      <m:sup>
                        <m:r>
                          <a:rPr lang="en-US" sz="1800" b="0" i="1" smtClean="0">
                            <a:latin typeface="Cambria Math" panose="02040503050406030204" pitchFamily="18" charset="0"/>
                            <a:ea typeface="Cambria Math" panose="02040503050406030204" pitchFamily="18" charset="0"/>
                          </a:rPr>
                          <m:t>−1</m:t>
                        </m:r>
                      </m:sup>
                    </m:sSup>
                  </m:oMath>
                </a14:m>
                <a:endParaRPr lang="en-US" sz="1800" i="1" dirty="0">
                  <a:latin typeface="Cambria Math" panose="02040503050406030204" pitchFamily="18" charset="0"/>
                  <a:ea typeface="Cambria Math" panose="02040503050406030204" pitchFamily="18" charset="0"/>
                </a:endParaRPr>
              </a:p>
              <a:p>
                <a14:m>
                  <m:oMath xmlns:m="http://schemas.openxmlformats.org/officeDocument/2006/math">
                    <m:r>
                      <a:rPr lang="en-US" sz="1800" i="1">
                        <a:latin typeface="Cambria Math" panose="02040503050406030204" pitchFamily="18" charset="0"/>
                      </a:rPr>
                      <m:t>= </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4619</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1.0638</m:t>
                              </m:r>
                            </m:e>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mr>
                          <m:mr>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e>
                              <m:r>
                                <a:rPr lang="en-US" sz="1800" i="1">
                                  <a:latin typeface="Cambria Math" panose="02040503050406030204" pitchFamily="18" charset="0"/>
                                </a:rPr>
                                <m:t>0.</m:t>
                              </m:r>
                              <m:r>
                                <a:rPr lang="en-US" sz="1800" b="0" i="1" smtClean="0">
                                  <a:latin typeface="Cambria Math" panose="02040503050406030204" pitchFamily="18" charset="0"/>
                                </a:rPr>
                                <m:t>4619</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0638</m:t>
                              </m:r>
                            </m:e>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mr>
                          <m:mr>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e>
                              <m:r>
                                <a:rPr lang="en-US" sz="1800" i="1">
                                  <a:latin typeface="Cambria Math" panose="02040503050406030204" pitchFamily="18" charset="0"/>
                                </a:rPr>
                                <m:t>0.</m:t>
                              </m:r>
                              <m:r>
                                <a:rPr lang="en-US" sz="1800" b="0" i="1" smtClean="0">
                                  <a:latin typeface="Cambria Math" panose="02040503050406030204" pitchFamily="18" charset="0"/>
                                </a:rPr>
                                <m:t>1558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4368</m:t>
                              </m:r>
                            </m:e>
                            <m:e>
                              <m:r>
                                <a:rPr lang="en-US" sz="1800" i="1">
                                  <a:latin typeface="Cambria Math" panose="02040503050406030204" pitchFamily="18" charset="0"/>
                                </a:rPr>
                                <m:t>0.</m:t>
                              </m:r>
                              <m:r>
                                <a:rPr lang="en-US" sz="1800" b="0" i="1" smtClean="0">
                                  <a:latin typeface="Cambria Math" panose="02040503050406030204" pitchFamily="18" charset="0"/>
                                </a:rPr>
                                <m:t>4619</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0638</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a:rPr lang="en-US" sz="1800" i="1" dirty="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𝑚𝑖𝑙𝑒</m:t>
                    </m:r>
                  </m:oMath>
                </a14:m>
                <a:endParaRPr lang="en-US" sz="1800" dirty="0"/>
              </a:p>
              <a:p>
                <a:endParaRPr lang="en-US" sz="1800" dirty="0"/>
              </a:p>
            </p:txBody>
          </p:sp>
        </mc:Choice>
        <mc:Fallback xmlns="">
          <p:sp>
            <p:nvSpPr>
              <p:cNvPr id="10" name="Rectangle 11">
                <a:extLst>
                  <a:ext uri="{FF2B5EF4-FFF2-40B4-BE49-F238E27FC236}">
                    <a16:creationId xmlns:a16="http://schemas.microsoft.com/office/drawing/2014/main" id="{03FE5180-DD24-4EAF-8753-0617FA694569}"/>
                  </a:ext>
                </a:extLst>
              </p:cNvPr>
              <p:cNvSpPr>
                <a:spLocks noRot="1" noChangeAspect="1" noMove="1" noResize="1" noEditPoints="1" noAdjustHandles="1" noChangeArrowheads="1" noChangeShapeType="1" noTextEdit="1"/>
              </p:cNvSpPr>
              <p:nvPr/>
            </p:nvSpPr>
            <p:spPr>
              <a:xfrm>
                <a:off x="1295400" y="2895600"/>
                <a:ext cx="7123681" cy="1548116"/>
              </a:xfrm>
              <a:prstGeom prst="rect">
                <a:avLst/>
              </a:prstGeom>
              <a:blipFill>
                <a:blip r:embed="rId3"/>
                <a:stretch>
                  <a:fillRect l="-342"/>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D9730FBC-BE61-44C0-9871-671739BF3AB4}"/>
              </a:ext>
            </a:extLst>
          </p:cNvPr>
          <p:cNvSpPr/>
          <p:nvPr/>
        </p:nvSpPr>
        <p:spPr>
          <a:xfrm>
            <a:off x="173046" y="4191000"/>
            <a:ext cx="9130236" cy="369332"/>
          </a:xfrm>
          <a:prstGeom prst="rect">
            <a:avLst/>
          </a:prstGeom>
        </p:spPr>
        <p:txBody>
          <a:bodyPr wrap="square">
            <a:spAutoFit/>
          </a:bodyPr>
          <a:lstStyle/>
          <a:p>
            <a:r>
              <a:rPr lang="en-US" sz="1800" dirty="0">
                <a:solidFill>
                  <a:srgbClr val="000000"/>
                </a:solidFill>
              </a:rPr>
              <a:t>For the 10,000 </a:t>
            </a:r>
            <a:r>
              <a:rPr lang="en-US" sz="1800" dirty="0" err="1">
                <a:solidFill>
                  <a:srgbClr val="000000"/>
                </a:solidFill>
              </a:rPr>
              <a:t>ft</a:t>
            </a:r>
            <a:r>
              <a:rPr lang="en-US" sz="1800" dirty="0">
                <a:solidFill>
                  <a:srgbClr val="000000"/>
                </a:solidFill>
              </a:rPr>
              <a:t> line, the phase impedance matrix and the [</a:t>
            </a:r>
            <a:r>
              <a:rPr lang="en-US" sz="1800" i="1" dirty="0">
                <a:solidFill>
                  <a:srgbClr val="000000"/>
                </a:solidFill>
              </a:rPr>
              <a:t>b</a:t>
            </a:r>
            <a:r>
              <a:rPr lang="en-US" sz="1800" dirty="0">
                <a:solidFill>
                  <a:srgbClr val="000000"/>
                </a:solidFill>
              </a:rPr>
              <a:t>] matrix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3">
                <a:extLst>
                  <a:ext uri="{FF2B5EF4-FFF2-40B4-BE49-F238E27FC236}">
                    <a16:creationId xmlns:a16="http://schemas.microsoft.com/office/drawing/2014/main" id="{7A3D94C3-6D2F-4EA2-9737-E7586F39A8EB}"/>
                  </a:ext>
                </a:extLst>
              </p:cNvPr>
              <p:cNvSpPr/>
              <p:nvPr/>
            </p:nvSpPr>
            <p:spPr>
              <a:xfrm>
                <a:off x="1219200" y="4554435"/>
                <a:ext cx="7123681" cy="1770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𝑏</m:t>
                          </m:r>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𝑎𝑝𝑝𝑟𝑜𝑥</m:t>
                              </m:r>
                            </m:sub>
                          </m:sSub>
                        </m:e>
                      </m:d>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10000</m:t>
                          </m:r>
                        </m:num>
                        <m:den>
                          <m:r>
                            <a:rPr lang="en-US" sz="1800" b="0" i="1" smtClean="0">
                              <a:latin typeface="Cambria Math" panose="02040503050406030204" pitchFamily="18" charset="0"/>
                            </a:rPr>
                            <m:t>5280</m:t>
                          </m:r>
                        </m:den>
                      </m:f>
                    </m:oMath>
                  </m:oMathPara>
                </a14:m>
                <a:endParaRPr lang="en-US" sz="1800" i="1" dirty="0">
                  <a:latin typeface="Cambria Math" panose="02040503050406030204" pitchFamily="18" charset="0"/>
                  <a:ea typeface="Cambria Math" panose="02040503050406030204" pitchFamily="18" charset="0"/>
                </a:endParaRPr>
              </a:p>
              <a:p>
                <a14:m>
                  <m:oMath xmlns:m="http://schemas.openxmlformats.org/officeDocument/2006/math">
                    <m:r>
                      <a:rPr lang="en-US" sz="1800" i="1">
                        <a:latin typeface="Cambria Math" panose="02040503050406030204" pitchFamily="18" charset="0"/>
                      </a:rPr>
                      <m:t>= </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8748</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2</m:t>
                              </m:r>
                              <m:r>
                                <a:rPr lang="en-US" sz="1800" i="1">
                                  <a:latin typeface="Cambria Math" panose="02040503050406030204" pitchFamily="18" charset="0"/>
                                </a:rPr>
                                <m:t>.</m:t>
                              </m:r>
                              <m:r>
                                <a:rPr lang="en-US" sz="1800" b="0" i="1" smtClean="0">
                                  <a:latin typeface="Cambria Math" panose="02040503050406030204" pitchFamily="18" charset="0"/>
                                </a:rPr>
                                <m:t>0147</m:t>
                              </m:r>
                            </m:e>
                            <m:e>
                              <m:r>
                                <a:rPr lang="en-US" sz="1800" i="1">
                                  <a:latin typeface="Cambria Math" panose="02040503050406030204" pitchFamily="18" charset="0"/>
                                </a:rPr>
                                <m:t>0.2951+</m:t>
                              </m:r>
                              <m:r>
                                <a:rPr lang="en-US" sz="1800" i="1">
                                  <a:latin typeface="Cambria Math" panose="02040503050406030204" pitchFamily="18" charset="0"/>
                                </a:rPr>
                                <m:t>𝑗</m:t>
                              </m:r>
                              <m:r>
                                <a:rPr lang="en-US" sz="1800" i="1">
                                  <a:latin typeface="Cambria Math" panose="02040503050406030204" pitchFamily="18" charset="0"/>
                                </a:rPr>
                                <m:t>0.8272</m:t>
                              </m:r>
                            </m:e>
                            <m:e>
                              <m:r>
                                <a:rPr lang="en-US" sz="1800" i="1">
                                  <a:latin typeface="Cambria Math" panose="02040503050406030204" pitchFamily="18" charset="0"/>
                                </a:rPr>
                                <m:t>0.2951+</m:t>
                              </m:r>
                              <m:r>
                                <a:rPr lang="en-US" sz="1800" i="1">
                                  <a:latin typeface="Cambria Math" panose="02040503050406030204" pitchFamily="18" charset="0"/>
                                </a:rPr>
                                <m:t>𝑗</m:t>
                              </m:r>
                              <m:r>
                                <a:rPr lang="en-US" sz="1800" i="1">
                                  <a:latin typeface="Cambria Math" panose="02040503050406030204" pitchFamily="18" charset="0"/>
                                </a:rPr>
                                <m:t>0.8272</m:t>
                              </m:r>
                            </m:e>
                          </m:mr>
                          <m:mr>
                            <m:e>
                              <m:r>
                                <a:rPr lang="en-US" sz="1800" i="1">
                                  <a:latin typeface="Cambria Math" panose="02040503050406030204" pitchFamily="18" charset="0"/>
                                </a:rPr>
                                <m:t>0.</m:t>
                              </m:r>
                              <m:r>
                                <a:rPr lang="en-US" sz="1800" b="0" i="1" smtClean="0">
                                  <a:latin typeface="Cambria Math" panose="02040503050406030204" pitchFamily="18" charset="0"/>
                                </a:rPr>
                                <m:t>2951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8272</m:t>
                              </m:r>
                            </m:e>
                            <m:e>
                              <m:r>
                                <a:rPr lang="en-US" sz="1800" i="1">
                                  <a:latin typeface="Cambria Math" panose="02040503050406030204" pitchFamily="18" charset="0"/>
                                </a:rPr>
                                <m:t>0.8748+</m:t>
                              </m:r>
                              <m:r>
                                <a:rPr lang="en-US" sz="1800" i="1">
                                  <a:latin typeface="Cambria Math" panose="02040503050406030204" pitchFamily="18" charset="0"/>
                                </a:rPr>
                                <m:t>𝑗</m:t>
                              </m:r>
                              <m:r>
                                <a:rPr lang="en-US" sz="1800" i="1">
                                  <a:latin typeface="Cambria Math" panose="02040503050406030204" pitchFamily="18" charset="0"/>
                                </a:rPr>
                                <m:t>2.0147</m:t>
                              </m:r>
                            </m:e>
                            <m:e>
                              <m:r>
                                <a:rPr lang="en-US" sz="1800" i="1">
                                  <a:latin typeface="Cambria Math" panose="02040503050406030204" pitchFamily="18" charset="0"/>
                                </a:rPr>
                                <m:t>0.2951+</m:t>
                              </m:r>
                              <m:r>
                                <a:rPr lang="en-US" sz="1800" i="1">
                                  <a:latin typeface="Cambria Math" panose="02040503050406030204" pitchFamily="18" charset="0"/>
                                </a:rPr>
                                <m:t>𝑗</m:t>
                              </m:r>
                              <m:r>
                                <a:rPr lang="en-US" sz="1800" i="1">
                                  <a:latin typeface="Cambria Math" panose="02040503050406030204" pitchFamily="18" charset="0"/>
                                </a:rPr>
                                <m:t>0.8272</m:t>
                              </m:r>
                            </m:e>
                          </m:mr>
                          <m:mr>
                            <m:e>
                              <m:r>
                                <a:rPr lang="en-US" sz="1800" i="1">
                                  <a:latin typeface="Cambria Math" panose="02040503050406030204" pitchFamily="18" charset="0"/>
                                </a:rPr>
                                <m:t>0.2951+</m:t>
                              </m:r>
                              <m:r>
                                <a:rPr lang="en-US" sz="1800" i="1">
                                  <a:latin typeface="Cambria Math" panose="02040503050406030204" pitchFamily="18" charset="0"/>
                                </a:rPr>
                                <m:t>𝑗</m:t>
                              </m:r>
                              <m:r>
                                <a:rPr lang="en-US" sz="1800" i="1">
                                  <a:latin typeface="Cambria Math" panose="02040503050406030204" pitchFamily="18" charset="0"/>
                                </a:rPr>
                                <m:t>0.8272</m:t>
                              </m:r>
                            </m:e>
                            <m:e>
                              <m:r>
                                <a:rPr lang="en-US" sz="1800" i="1">
                                  <a:latin typeface="Cambria Math" panose="02040503050406030204" pitchFamily="18" charset="0"/>
                                </a:rPr>
                                <m:t>0.2951+</m:t>
                              </m:r>
                              <m:r>
                                <a:rPr lang="en-US" sz="1800" i="1">
                                  <a:latin typeface="Cambria Math" panose="02040503050406030204" pitchFamily="18" charset="0"/>
                                </a:rPr>
                                <m:t>𝑗</m:t>
                              </m:r>
                              <m:r>
                                <a:rPr lang="en-US" sz="1800" i="1">
                                  <a:latin typeface="Cambria Math" panose="02040503050406030204" pitchFamily="18" charset="0"/>
                                </a:rPr>
                                <m:t>0.8272</m:t>
                              </m:r>
                            </m:e>
                            <m:e>
                              <m:r>
                                <a:rPr lang="en-US" sz="1800" i="1">
                                  <a:latin typeface="Cambria Math" panose="02040503050406030204" pitchFamily="18" charset="0"/>
                                </a:rPr>
                                <m:t>0.8748+</m:t>
                              </m:r>
                              <m:r>
                                <a:rPr lang="en-US" sz="1800" i="1">
                                  <a:latin typeface="Cambria Math" panose="02040503050406030204" pitchFamily="18" charset="0"/>
                                </a:rPr>
                                <m:t>𝑗</m:t>
                              </m:r>
                              <m:r>
                                <a:rPr lang="en-US" sz="1800" i="1">
                                  <a:latin typeface="Cambria Math" panose="02040503050406030204" pitchFamily="18" charset="0"/>
                                </a:rPr>
                                <m:t>2.0147</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a:rPr lang="en-US" sz="1800" i="1" dirty="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𝑚𝑖𝑙𝑒</m:t>
                    </m:r>
                  </m:oMath>
                </a14:m>
                <a:endParaRPr lang="en-US" sz="1800" dirty="0"/>
              </a:p>
              <a:p>
                <a:endParaRPr lang="en-US" sz="1800" dirty="0"/>
              </a:p>
            </p:txBody>
          </p:sp>
        </mc:Choice>
        <mc:Fallback xmlns="">
          <p:sp>
            <p:nvSpPr>
              <p:cNvPr id="12" name="Rectangle 13">
                <a:extLst>
                  <a:ext uri="{FF2B5EF4-FFF2-40B4-BE49-F238E27FC236}">
                    <a16:creationId xmlns:a16="http://schemas.microsoft.com/office/drawing/2014/main" id="{7A3D94C3-6D2F-4EA2-9737-E7586F39A8EB}"/>
                  </a:ext>
                </a:extLst>
              </p:cNvPr>
              <p:cNvSpPr>
                <a:spLocks noRot="1" noChangeAspect="1" noMove="1" noResize="1" noEditPoints="1" noAdjustHandles="1" noChangeArrowheads="1" noChangeShapeType="1" noTextEdit="1"/>
              </p:cNvSpPr>
              <p:nvPr/>
            </p:nvSpPr>
            <p:spPr>
              <a:xfrm>
                <a:off x="1219200" y="4554435"/>
                <a:ext cx="7123681" cy="177016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89280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21D3E62B-1403-45E8-AAAD-FDEBD3D1418A}"/>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3</a:t>
            </a:r>
            <a:endParaRPr lang="en-US" sz="3200" dirty="0"/>
          </a:p>
        </p:txBody>
      </p:sp>
      <p:sp>
        <p:nvSpPr>
          <p:cNvPr id="7" name="Rectangle 1">
            <a:extLst>
              <a:ext uri="{FF2B5EF4-FFF2-40B4-BE49-F238E27FC236}">
                <a16:creationId xmlns:a16="http://schemas.microsoft.com/office/drawing/2014/main" id="{9203270F-CE83-4B16-BADB-B2A9A5B443C5}"/>
              </a:ext>
            </a:extLst>
          </p:cNvPr>
          <p:cNvSpPr/>
          <p:nvPr/>
        </p:nvSpPr>
        <p:spPr>
          <a:xfrm>
            <a:off x="220907" y="1079210"/>
            <a:ext cx="8810297" cy="1323439"/>
          </a:xfrm>
          <a:prstGeom prst="rect">
            <a:avLst/>
          </a:prstGeom>
        </p:spPr>
        <p:txBody>
          <a:bodyPr wrap="square">
            <a:spAutoFit/>
          </a:bodyPr>
          <a:lstStyle/>
          <a:p>
            <a:r>
              <a:rPr lang="en-US" sz="2000" dirty="0">
                <a:solidFill>
                  <a:srgbClr val="000000"/>
                </a:solidFill>
              </a:rPr>
              <a:t>Note in the approximate phase impedance matrix that the three diagonal terms are equal and all of the mutual terms are equal. Again, this is an indication of the transposition assumption.</a:t>
            </a:r>
          </a:p>
          <a:p>
            <a:r>
              <a:rPr lang="en-US" sz="2000" dirty="0">
                <a:solidFill>
                  <a:srgbClr val="000000"/>
                </a:solidFill>
              </a:rPr>
              <a:t>From Example 1, the voltages and currents at node </a:t>
            </a:r>
            <a:r>
              <a:rPr lang="en-US" sz="2000" b="1" i="1" dirty="0">
                <a:solidFill>
                  <a:srgbClr val="000000"/>
                </a:solidFill>
              </a:rPr>
              <a:t>m</a:t>
            </a:r>
            <a:r>
              <a:rPr lang="en-US" sz="2000" dirty="0">
                <a:solidFill>
                  <a:srgbClr val="000000"/>
                </a:solidFill>
              </a:rPr>
              <a:t> are</a:t>
            </a:r>
          </a:p>
        </p:txBody>
      </p:sp>
      <mc:AlternateContent xmlns:mc="http://schemas.openxmlformats.org/markup-compatibility/2006" xmlns:a14="http://schemas.microsoft.com/office/drawing/2010/main">
        <mc:Choice Requires="a14">
          <p:sp>
            <p:nvSpPr>
              <p:cNvPr id="8" name="Rectangle 12">
                <a:extLst>
                  <a:ext uri="{FF2B5EF4-FFF2-40B4-BE49-F238E27FC236}">
                    <a16:creationId xmlns:a16="http://schemas.microsoft.com/office/drawing/2014/main" id="{B3DB2397-87BC-41FB-A0A4-0075EDC94DD9}"/>
                  </a:ext>
                </a:extLst>
              </p:cNvPr>
              <p:cNvSpPr/>
              <p:nvPr/>
            </p:nvSpPr>
            <p:spPr>
              <a:xfrm>
                <a:off x="2759773" y="3616182"/>
                <a:ext cx="3624454" cy="100976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𝑚</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277.79</m:t>
                            </m:r>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84</m:t>
                            </m:r>
                          </m:e>
                          <m:e>
                            <m:r>
                              <a:rPr lang="en-US" sz="2000" i="1">
                                <a:latin typeface="Cambria Math" panose="02040503050406030204" pitchFamily="18" charset="0"/>
                              </a:rPr>
                              <m:t>277.79</m:t>
                            </m:r>
                            <m:r>
                              <a:rPr lang="en-US" sz="2000" i="1">
                                <a:latin typeface="Cambria Math" panose="02040503050406030204" pitchFamily="18" charset="0"/>
                                <a:ea typeface="Cambria Math" panose="02040503050406030204" pitchFamily="18" charset="0"/>
                              </a:rPr>
                              <m:t>∠−145.8</m:t>
                            </m:r>
                            <m:r>
                              <a:rPr lang="en-US" sz="2000" b="0" i="1" smtClean="0">
                                <a:latin typeface="Cambria Math" panose="02040503050406030204" pitchFamily="18" charset="0"/>
                                <a:ea typeface="Cambria Math" panose="02040503050406030204" pitchFamily="18" charset="0"/>
                              </a:rPr>
                              <m:t>4</m:t>
                            </m:r>
                          </m:e>
                          <m:e>
                            <m:r>
                              <a:rPr lang="en-US" sz="2000" i="1">
                                <a:latin typeface="Cambria Math" panose="02040503050406030204" pitchFamily="18" charset="0"/>
                              </a:rPr>
                              <m:t>277.79</m:t>
                            </m:r>
                            <m:r>
                              <a:rPr lang="en-US" sz="2000" i="1">
                                <a:latin typeface="Cambria Math" panose="02040503050406030204" pitchFamily="18" charset="0"/>
                                <a:ea typeface="Cambria Math" panose="02040503050406030204" pitchFamily="18" charset="0"/>
                              </a:rPr>
                              <m:t>∠9</m:t>
                            </m:r>
                            <m:r>
                              <a:rPr lang="en-US" sz="2000" b="0" i="1" smtClean="0">
                                <a:latin typeface="Cambria Math" panose="02040503050406030204" pitchFamily="18" charset="0"/>
                                <a:ea typeface="Cambria Math" panose="02040503050406030204" pitchFamily="18" charset="0"/>
                              </a:rPr>
                              <m:t>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16</m:t>
                            </m:r>
                          </m:e>
                        </m:eqArr>
                      </m:e>
                    </m:d>
                  </m:oMath>
                </a14:m>
                <a:r>
                  <a:rPr lang="en-US" sz="2000" dirty="0"/>
                  <a:t> A</a:t>
                </a:r>
              </a:p>
            </p:txBody>
          </p:sp>
        </mc:Choice>
        <mc:Fallback xmlns="">
          <p:sp>
            <p:nvSpPr>
              <p:cNvPr id="8" name="Rectangle 12">
                <a:extLst>
                  <a:ext uri="{FF2B5EF4-FFF2-40B4-BE49-F238E27FC236}">
                    <a16:creationId xmlns:a16="http://schemas.microsoft.com/office/drawing/2014/main" id="{B3DB2397-87BC-41FB-A0A4-0075EDC94DD9}"/>
                  </a:ext>
                </a:extLst>
              </p:cNvPr>
              <p:cNvSpPr>
                <a:spLocks noRot="1" noChangeAspect="1" noMove="1" noResize="1" noEditPoints="1" noAdjustHandles="1" noChangeArrowheads="1" noChangeShapeType="1" noTextEdit="1"/>
              </p:cNvSpPr>
              <p:nvPr/>
            </p:nvSpPr>
            <p:spPr>
              <a:xfrm>
                <a:off x="2759773" y="3616182"/>
                <a:ext cx="3624454" cy="1009764"/>
              </a:xfrm>
              <a:prstGeom prst="rect">
                <a:avLst/>
              </a:prstGeom>
              <a:blipFill>
                <a:blip r:embed="rId2"/>
                <a:stretch>
                  <a:fillRect r="-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4">
                <a:extLst>
                  <a:ext uri="{FF2B5EF4-FFF2-40B4-BE49-F238E27FC236}">
                    <a16:creationId xmlns:a16="http://schemas.microsoft.com/office/drawing/2014/main" id="{2E1347D9-8EFD-47C2-B619-5B8227DCE111}"/>
                  </a:ext>
                </a:extLst>
              </p:cNvPr>
              <p:cNvSpPr/>
              <p:nvPr/>
            </p:nvSpPr>
            <p:spPr>
              <a:xfrm>
                <a:off x="2499447" y="2459213"/>
                <a:ext cx="3940694"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qArr>
                      </m:e>
                    </m:d>
                  </m:oMath>
                </a14:m>
                <a:r>
                  <a:rPr lang="en-US" sz="2000" dirty="0"/>
                  <a:t> V</a:t>
                </a:r>
              </a:p>
            </p:txBody>
          </p:sp>
        </mc:Choice>
        <mc:Fallback xmlns="">
          <p:sp>
            <p:nvSpPr>
              <p:cNvPr id="9" name="Rectangle 14">
                <a:extLst>
                  <a:ext uri="{FF2B5EF4-FFF2-40B4-BE49-F238E27FC236}">
                    <a16:creationId xmlns:a16="http://schemas.microsoft.com/office/drawing/2014/main" id="{2E1347D9-8EFD-47C2-B619-5B8227DCE111}"/>
                  </a:ext>
                </a:extLst>
              </p:cNvPr>
              <p:cNvSpPr>
                <a:spLocks noRot="1" noChangeAspect="1" noMove="1" noResize="1" noEditPoints="1" noAdjustHandles="1" noChangeArrowheads="1" noChangeShapeType="1" noTextEdit="1"/>
              </p:cNvSpPr>
              <p:nvPr/>
            </p:nvSpPr>
            <p:spPr>
              <a:xfrm>
                <a:off x="2499447" y="2459213"/>
                <a:ext cx="3940694" cy="912494"/>
              </a:xfrm>
              <a:prstGeom prst="rect">
                <a:avLst/>
              </a:prstGeom>
              <a:blipFill>
                <a:blip r:embed="rId3"/>
                <a:stretch>
                  <a:fillRect r="-774"/>
                </a:stretch>
              </a:blipFill>
            </p:spPr>
            <p:txBody>
              <a:bodyPr/>
              <a:lstStyle/>
              <a:p>
                <a:r>
                  <a:rPr lang="en-US">
                    <a:noFill/>
                  </a:rPr>
                  <a:t> </a:t>
                </a:r>
              </a:p>
            </p:txBody>
          </p:sp>
        </mc:Fallback>
      </mc:AlternateContent>
      <p:sp>
        <p:nvSpPr>
          <p:cNvPr id="10" name="Rectangle 4">
            <a:extLst>
              <a:ext uri="{FF2B5EF4-FFF2-40B4-BE49-F238E27FC236}">
                <a16:creationId xmlns:a16="http://schemas.microsoft.com/office/drawing/2014/main" id="{491FF7BD-6A8D-4F7A-A87B-D9D386692FCF}"/>
              </a:ext>
            </a:extLst>
          </p:cNvPr>
          <p:cNvSpPr/>
          <p:nvPr/>
        </p:nvSpPr>
        <p:spPr>
          <a:xfrm>
            <a:off x="220907" y="4649823"/>
            <a:ext cx="8865477" cy="400110"/>
          </a:xfrm>
          <a:prstGeom prst="rect">
            <a:avLst/>
          </a:prstGeom>
        </p:spPr>
        <p:txBody>
          <a:bodyPr wrap="square">
            <a:spAutoFit/>
          </a:bodyPr>
          <a:lstStyle/>
          <a:p>
            <a:r>
              <a:rPr lang="en-US" sz="2000" dirty="0">
                <a:solidFill>
                  <a:srgbClr val="000000"/>
                </a:solidFill>
              </a:rPr>
              <a:t>Using Equation (52),</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5">
                <a:extLst>
                  <a:ext uri="{FF2B5EF4-FFF2-40B4-BE49-F238E27FC236}">
                    <a16:creationId xmlns:a16="http://schemas.microsoft.com/office/drawing/2014/main" id="{F9C514BC-2E71-4557-B973-3EA1E343A447}"/>
                  </a:ext>
                </a:extLst>
              </p:cNvPr>
              <p:cNvSpPr/>
              <p:nvPr/>
            </p:nvSpPr>
            <p:spPr>
              <a:xfrm>
                <a:off x="1037038" y="4911869"/>
                <a:ext cx="7727821" cy="9062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𝑏</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7</m:t>
                            </m:r>
                            <m:r>
                              <a:rPr lang="en-US" sz="2000" b="0" i="1" smtClean="0">
                                <a:latin typeface="Cambria Math" panose="02040503050406030204" pitchFamily="18" charset="0"/>
                              </a:rPr>
                              <m:t>4</m:t>
                            </m:r>
                            <m:r>
                              <a:rPr lang="en-US" sz="2000" i="1">
                                <a:latin typeface="Cambria Math" panose="02040503050406030204" pitchFamily="18" charset="0"/>
                              </a:rPr>
                              <m:t>9</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72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−1.73</m:t>
                            </m:r>
                          </m:e>
                          <m:e>
                            <m:r>
                              <a:rPr lang="en-US" sz="2000" i="1">
                                <a:latin typeface="Cambria Math" panose="02040503050406030204" pitchFamily="18" charset="0"/>
                              </a:rPr>
                              <m:t>7491.72</m:t>
                            </m:r>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18.27</m:t>
                            </m:r>
                          </m:e>
                          <m:e>
                            <m:r>
                              <a:rPr lang="en-US" sz="2000" i="1">
                                <a:latin typeface="Cambria Math" panose="02040503050406030204" pitchFamily="18" charset="0"/>
                              </a:rPr>
                              <m:t>7491.72</m:t>
                            </m:r>
                            <m:r>
                              <a:rPr lang="en-US" sz="2000" i="1">
                                <a:latin typeface="Cambria Math" panose="02040503050406030204" pitchFamily="18" charset="0"/>
                                <a:ea typeface="Cambria Math" panose="02040503050406030204" pitchFamily="18" charset="0"/>
                              </a:rPr>
                              <m:t>∠12</m:t>
                            </m:r>
                            <m:r>
                              <a:rPr lang="en-US" sz="2000" b="0" i="1" smtClean="0">
                                <a:latin typeface="Cambria Math" panose="02040503050406030204" pitchFamily="18" charset="0"/>
                                <a:ea typeface="Cambria Math" panose="02040503050406030204" pitchFamily="18" charset="0"/>
                              </a:rPr>
                              <m:t>1.73</m:t>
                            </m:r>
                          </m:e>
                        </m:eqArr>
                      </m:e>
                    </m:d>
                  </m:oMath>
                </a14:m>
                <a:r>
                  <a:rPr lang="en-US" sz="2000" dirty="0"/>
                  <a:t> V</a:t>
                </a:r>
              </a:p>
            </p:txBody>
          </p:sp>
        </mc:Choice>
        <mc:Fallback xmlns="">
          <p:sp>
            <p:nvSpPr>
              <p:cNvPr id="11" name="Rectangle 15">
                <a:extLst>
                  <a:ext uri="{FF2B5EF4-FFF2-40B4-BE49-F238E27FC236}">
                    <a16:creationId xmlns:a16="http://schemas.microsoft.com/office/drawing/2014/main" id="{F9C514BC-2E71-4557-B973-3EA1E343A447}"/>
                  </a:ext>
                </a:extLst>
              </p:cNvPr>
              <p:cNvSpPr>
                <a:spLocks noRot="1" noChangeAspect="1" noMove="1" noResize="1" noEditPoints="1" noAdjustHandles="1" noChangeArrowheads="1" noChangeShapeType="1" noTextEdit="1"/>
              </p:cNvSpPr>
              <p:nvPr/>
            </p:nvSpPr>
            <p:spPr>
              <a:xfrm>
                <a:off x="1037038" y="4911869"/>
                <a:ext cx="7727821" cy="9062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005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90" y="152400"/>
            <a:ext cx="8515410" cy="669925"/>
          </a:xfrm>
        </p:spPr>
        <p:txBody>
          <a:bodyPr/>
          <a:lstStyle/>
          <a:p>
            <a:r>
              <a:rPr lang="en-US" sz="3200" dirty="0"/>
              <a:t>Distribution System Line Models – Overview</a:t>
            </a: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1" name="Rectangle 10"/>
          <p:cNvSpPr/>
          <p:nvPr/>
        </p:nvSpPr>
        <p:spPr>
          <a:xfrm>
            <a:off x="171390" y="822325"/>
            <a:ext cx="8972610" cy="430887"/>
          </a:xfrm>
          <a:prstGeom prst="rect">
            <a:avLst/>
          </a:prstGeom>
        </p:spPr>
        <p:txBody>
          <a:bodyPr wrap="square">
            <a:spAutoFit/>
          </a:bodyPr>
          <a:lstStyle/>
          <a:p>
            <a:r>
              <a:rPr lang="en-US" sz="2200" dirty="0"/>
              <a:t>Approximate line segment model (in sequence domain)</a:t>
            </a:r>
          </a:p>
        </p:txBody>
      </p:sp>
      <p:pic>
        <p:nvPicPr>
          <p:cNvPr id="12" name="Picture 11"/>
          <p:cNvPicPr>
            <a:picLocks noChangeAspect="1"/>
          </p:cNvPicPr>
          <p:nvPr/>
        </p:nvPicPr>
        <p:blipFill>
          <a:blip r:embed="rId2"/>
          <a:stretch>
            <a:fillRect/>
          </a:stretch>
        </p:blipFill>
        <p:spPr>
          <a:xfrm>
            <a:off x="1232762" y="1444870"/>
            <a:ext cx="6221275" cy="2344035"/>
          </a:xfrm>
          <a:prstGeom prst="rect">
            <a:avLst/>
          </a:prstGeom>
        </p:spPr>
      </p:pic>
      <p:sp>
        <p:nvSpPr>
          <p:cNvPr id="13" name="Rectangle 12">
            <a:extLst>
              <a:ext uri="{FF2B5EF4-FFF2-40B4-BE49-F238E27FC236}">
                <a16:creationId xmlns:a16="http://schemas.microsoft.com/office/drawing/2014/main" id="{8839F237-895F-9F4B-A8F5-2380D0C9D524}"/>
              </a:ext>
            </a:extLst>
          </p:cNvPr>
          <p:cNvSpPr/>
          <p:nvPr/>
        </p:nvSpPr>
        <p:spPr>
          <a:xfrm>
            <a:off x="228600" y="3852208"/>
            <a:ext cx="8763000" cy="2246769"/>
          </a:xfrm>
          <a:prstGeom prst="rect">
            <a:avLst/>
          </a:prstGeom>
        </p:spPr>
        <p:txBody>
          <a:bodyPr wrap="square">
            <a:spAutoFit/>
          </a:bodyPr>
          <a:lstStyle/>
          <a:p>
            <a:pPr marL="285750" indent="-285750">
              <a:buFont typeface="Arial" panose="020B0604020202020204" pitchFamily="34" charset="0"/>
              <a:buChar char="•"/>
            </a:pPr>
            <a:r>
              <a:rPr lang="en-US" sz="2000" dirty="0"/>
              <a:t>In this section, we will study how to derive the above three models (from KVL and KCL), i.e., how to derive forward-backward sweep models.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Here we will assume [</a:t>
            </a:r>
            <a:r>
              <a:rPr lang="en-US" sz="2000" dirty="0" err="1"/>
              <a:t>Zabc</a:t>
            </a:r>
            <a:r>
              <a:rPr lang="en-US" sz="2000" dirty="0"/>
              <a:t>] and [</a:t>
            </a:r>
            <a:r>
              <a:rPr lang="en-US" sz="2000" dirty="0" err="1"/>
              <a:t>Yabc</a:t>
            </a:r>
            <a:r>
              <a:rPr lang="en-US" sz="2000" dirty="0"/>
              <a:t>] are known. How to compute the phase impedance and phase admittance matrices using the actual phasing of the line and the correct spacing between conductors are discussed in modeling series impedance and </a:t>
            </a:r>
            <a:r>
              <a:rPr lang="en-US" sz="2000"/>
              <a:t>shunt admittance.</a:t>
            </a:r>
            <a:endParaRPr lang="en-US" sz="2000" dirty="0"/>
          </a:p>
        </p:txBody>
      </p:sp>
    </p:spTree>
    <p:extLst>
      <p:ext uri="{BB962C8B-B14F-4D97-AF65-F5344CB8AC3E}">
        <p14:creationId xmlns:p14="http://schemas.microsoft.com/office/powerpoint/2010/main" val="2477694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4A9BE24E-7B78-4D62-8CEB-81470E364C8C}"/>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3</a:t>
            </a:r>
            <a:endParaRPr lang="en-US" sz="3200" dirty="0"/>
          </a:p>
        </p:txBody>
      </p:sp>
      <p:sp>
        <p:nvSpPr>
          <p:cNvPr id="7" name="Rectangle 5">
            <a:extLst>
              <a:ext uri="{FF2B5EF4-FFF2-40B4-BE49-F238E27FC236}">
                <a16:creationId xmlns:a16="http://schemas.microsoft.com/office/drawing/2014/main" id="{222DF5A3-982C-4F02-A540-DF3996B248FC}"/>
              </a:ext>
            </a:extLst>
          </p:cNvPr>
          <p:cNvSpPr/>
          <p:nvPr/>
        </p:nvSpPr>
        <p:spPr>
          <a:xfrm>
            <a:off x="135673" y="1082568"/>
            <a:ext cx="9067800" cy="1692771"/>
          </a:xfrm>
          <a:prstGeom prst="rect">
            <a:avLst/>
          </a:prstGeom>
        </p:spPr>
        <p:txBody>
          <a:bodyPr wrap="square">
            <a:spAutoFit/>
          </a:bodyPr>
          <a:lstStyle/>
          <a:p>
            <a:pPr algn="just"/>
            <a:r>
              <a:rPr lang="en-US" sz="2000" dirty="0">
                <a:solidFill>
                  <a:srgbClr val="000000"/>
                </a:solidFill>
              </a:rPr>
              <a:t>Note that the computed voltages are balanced. In Example 1, it was shown that when the line is modeled accurately, there is a voltage unbalance of 0.6275%. It should also be noted that the average value of the voltages at node </a:t>
            </a:r>
            <a:r>
              <a:rPr lang="en-US" sz="2000" b="1" i="1" dirty="0">
                <a:solidFill>
                  <a:srgbClr val="000000"/>
                </a:solidFill>
              </a:rPr>
              <a:t>n</a:t>
            </a:r>
            <a:r>
              <a:rPr lang="en-US" sz="2000" dirty="0">
                <a:solidFill>
                  <a:srgbClr val="000000"/>
                </a:solidFill>
              </a:rPr>
              <a:t> in Example 6.1 was 7491.69 V.</a:t>
            </a:r>
          </a:p>
          <a:p>
            <a:r>
              <a:rPr lang="en-US" sz="2000" dirty="0">
                <a:solidFill>
                  <a:srgbClr val="000000"/>
                </a:solidFill>
              </a:rPr>
              <a:t>The </a:t>
            </a:r>
            <a:r>
              <a:rPr lang="en-US" sz="2000" i="1" dirty="0" err="1">
                <a:solidFill>
                  <a:srgbClr val="000000"/>
                </a:solidFill>
              </a:rPr>
              <a:t>V</a:t>
            </a:r>
            <a:r>
              <a:rPr lang="en-US" sz="2000" i="1" baseline="-25000" dirty="0" err="1">
                <a:solidFill>
                  <a:srgbClr val="000000"/>
                </a:solidFill>
              </a:rPr>
              <a:t>ag</a:t>
            </a:r>
            <a:r>
              <a:rPr lang="en-US" sz="2000" dirty="0">
                <a:solidFill>
                  <a:srgbClr val="000000"/>
                </a:solidFill>
              </a:rPr>
              <a:t> at node </a:t>
            </a:r>
            <a:r>
              <a:rPr lang="en-US" sz="2000" b="1" i="1" dirty="0">
                <a:solidFill>
                  <a:srgbClr val="000000"/>
                </a:solidFill>
              </a:rPr>
              <a:t>n</a:t>
            </a:r>
            <a:r>
              <a:rPr lang="en-US" sz="2000" dirty="0">
                <a:solidFill>
                  <a:srgbClr val="000000"/>
                </a:solidFill>
              </a:rPr>
              <a:t> can also be computed using Equation (54):</a:t>
            </a:r>
          </a:p>
        </p:txBody>
      </p:sp>
      <mc:AlternateContent xmlns:mc="http://schemas.openxmlformats.org/markup-compatibility/2006" xmlns:a14="http://schemas.microsoft.com/office/drawing/2010/main">
        <mc:Choice Requires="a14">
          <p:sp>
            <p:nvSpPr>
              <p:cNvPr id="8" name="Rectangle 9">
                <a:extLst>
                  <a:ext uri="{FF2B5EF4-FFF2-40B4-BE49-F238E27FC236}">
                    <a16:creationId xmlns:a16="http://schemas.microsoft.com/office/drawing/2014/main" id="{79735648-DF7C-43D5-B512-F6AD7E0A5DA7}"/>
                  </a:ext>
                </a:extLst>
              </p:cNvPr>
              <p:cNvSpPr/>
              <p:nvPr/>
            </p:nvSpPr>
            <p:spPr>
              <a:xfrm>
                <a:off x="1929758" y="2743200"/>
                <a:ext cx="4827284" cy="49776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𝑎𝑔</m:t>
                        </m:r>
                      </m:e>
                      <m:sub>
                        <m:r>
                          <a:rPr lang="en-US" b="0" i="1" smtClean="0">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𝑉𝑎𝑔</m:t>
                        </m:r>
                      </m:e>
                      <m:sub>
                        <m:r>
                          <a:rPr lang="en-US" b="0" i="1" smtClean="0">
                            <a:latin typeface="Cambria Math" panose="02040503050406030204" pitchFamily="18" charset="0"/>
                          </a:rPr>
                          <m:t>𝑚</m:t>
                        </m:r>
                      </m:sub>
                    </m:sSub>
                  </m:oMath>
                </a14:m>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a14:m>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m:t>
                            </m:r>
                          </m:sub>
                        </m:sSub>
                        <m:r>
                          <a:rPr lang="en-US" i="1">
                            <a:latin typeface="Cambria Math" panose="02040503050406030204" pitchFamily="18" charset="0"/>
                          </a:rPr>
                          <m:t>)</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r>
                          <a:rPr lang="en-US" i="1">
                            <a:latin typeface="Cambria Math" panose="02040503050406030204" pitchFamily="18" charset="0"/>
                          </a:rPr>
                          <m:t>+</m:t>
                        </m:r>
                        <m:r>
                          <a:rPr lang="en-US" i="1">
                            <a:latin typeface="Cambria Math" panose="02040503050406030204" pitchFamily="18" charset="0"/>
                          </a:rPr>
                          <m:t>𝐼</m:t>
                        </m:r>
                      </m:e>
                      <m:sub>
                        <m:r>
                          <a:rPr lang="en-US" i="1">
                            <a:latin typeface="Cambria Math" panose="02040503050406030204" pitchFamily="18" charset="0"/>
                          </a:rPr>
                          <m:t>𝑐</m:t>
                        </m:r>
                      </m:sub>
                    </m:sSub>
                    <m:r>
                      <a:rPr lang="en-US" i="1">
                        <a:latin typeface="Cambria Math" panose="02040503050406030204" pitchFamily="18" charset="0"/>
                      </a:rPr>
                      <m:t>)</m:t>
                    </m:r>
                  </m:oMath>
                </a14:m>
                <a:endParaRPr lang="en-US" dirty="0"/>
              </a:p>
            </p:txBody>
          </p:sp>
        </mc:Choice>
        <mc:Fallback xmlns="">
          <p:sp>
            <p:nvSpPr>
              <p:cNvPr id="8" name="Rectangle 9">
                <a:extLst>
                  <a:ext uri="{FF2B5EF4-FFF2-40B4-BE49-F238E27FC236}">
                    <a16:creationId xmlns:a16="http://schemas.microsoft.com/office/drawing/2014/main" id="{79735648-DF7C-43D5-B512-F6AD7E0A5DA7}"/>
                  </a:ext>
                </a:extLst>
              </p:cNvPr>
              <p:cNvSpPr>
                <a:spLocks noRot="1" noChangeAspect="1" noMove="1" noResize="1" noEditPoints="1" noAdjustHandles="1" noChangeArrowheads="1" noChangeShapeType="1" noTextEdit="1"/>
              </p:cNvSpPr>
              <p:nvPr/>
            </p:nvSpPr>
            <p:spPr>
              <a:xfrm>
                <a:off x="1929758" y="2743200"/>
                <a:ext cx="4827284" cy="497765"/>
              </a:xfrm>
              <a:prstGeom prst="rect">
                <a:avLst/>
              </a:prstGeom>
              <a:blipFill>
                <a:blip r:embed="rId2"/>
                <a:stretch>
                  <a:fillRect r="-28571" b="-15854"/>
                </a:stretch>
              </a:blipFill>
            </p:spPr>
            <p:txBody>
              <a:bodyPr/>
              <a:lstStyle/>
              <a:p>
                <a:r>
                  <a:rPr lang="en-US">
                    <a:noFill/>
                  </a:rPr>
                  <a:t> </a:t>
                </a:r>
              </a:p>
            </p:txBody>
          </p:sp>
        </mc:Fallback>
      </mc:AlternateContent>
      <p:sp>
        <p:nvSpPr>
          <p:cNvPr id="9" name="Rectangle 6">
            <a:extLst>
              <a:ext uri="{FF2B5EF4-FFF2-40B4-BE49-F238E27FC236}">
                <a16:creationId xmlns:a16="http://schemas.microsoft.com/office/drawing/2014/main" id="{F9F6201F-3A16-4A90-918F-80AABC0FB15B}"/>
              </a:ext>
            </a:extLst>
          </p:cNvPr>
          <p:cNvSpPr/>
          <p:nvPr/>
        </p:nvSpPr>
        <p:spPr>
          <a:xfrm>
            <a:off x="135480" y="3409890"/>
            <a:ext cx="8915400" cy="400110"/>
          </a:xfrm>
          <a:prstGeom prst="rect">
            <a:avLst/>
          </a:prstGeom>
        </p:spPr>
        <p:txBody>
          <a:bodyPr wrap="square">
            <a:spAutoFit/>
          </a:bodyPr>
          <a:lstStyle/>
          <a:p>
            <a:r>
              <a:rPr lang="en-US" sz="2000" dirty="0">
                <a:solidFill>
                  <a:srgbClr val="000000"/>
                </a:solidFill>
              </a:rPr>
              <a:t>Since the currents are balanced, this equation reduces to</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11">
                <a:extLst>
                  <a:ext uri="{FF2B5EF4-FFF2-40B4-BE49-F238E27FC236}">
                    <a16:creationId xmlns:a16="http://schemas.microsoft.com/office/drawing/2014/main" id="{FEC974FF-13D5-4305-928F-2002021887DA}"/>
                  </a:ext>
                </a:extLst>
              </p:cNvPr>
              <p:cNvSpPr/>
              <p:nvPr/>
            </p:nvSpPr>
            <p:spPr>
              <a:xfrm>
                <a:off x="737068" y="3940314"/>
                <a:ext cx="8308236" cy="707886"/>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𝑎𝑔</m:t>
                        </m:r>
                      </m:e>
                      <m:sub>
                        <m:r>
                          <a:rPr lang="en-US" sz="2000" b="0" i="1" smtClean="0">
                            <a:latin typeface="Cambria Math" panose="02040503050406030204" pitchFamily="18" charset="0"/>
                          </a:rPr>
                          <m:t>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𝑉𝑎𝑔</m:t>
                        </m:r>
                      </m:e>
                      <m:sub>
                        <m:r>
                          <a:rPr lang="en-US" sz="2000" b="0" i="1" smtClean="0">
                            <a:latin typeface="Cambria Math" panose="02040503050406030204" pitchFamily="18" charset="0"/>
                          </a:rPr>
                          <m:t>𝑚</m:t>
                        </m:r>
                      </m:sub>
                    </m:sSub>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m:t>
                        </m:r>
                      </m:sub>
                    </m:sSub>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oMath>
                </a14:m>
                <a:r>
                  <a:rPr lang="en-US" sz="2000" dirty="0"/>
                  <a:t> </a:t>
                </a:r>
              </a:p>
              <a:p>
                <a14:m>
                  <m:oMath xmlns:m="http://schemas.openxmlformats.org/officeDocument/2006/math">
                    <m:r>
                      <a:rPr lang="en-US" sz="2000" b="0" i="1" smtClean="0">
                        <a:latin typeface="Cambria Math" panose="02040503050406030204" pitchFamily="18" charset="0"/>
                      </a:rPr>
                      <m:t>=</m:t>
                    </m:r>
                    <m:r>
                      <a:rPr lang="en-US" sz="2000" i="1">
                        <a:latin typeface="Cambria Math" panose="02040503050406030204" pitchFamily="18" charset="0"/>
                      </a:rPr>
                      <m:t>7</m:t>
                    </m:r>
                    <m:r>
                      <a:rPr lang="en-US" sz="2000" b="0" i="1" smtClean="0">
                        <a:latin typeface="Cambria Math" panose="02040503050406030204" pitchFamily="18" charset="0"/>
                      </a:rPr>
                      <m:t>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0.5797+</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1.1875</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277</m:t>
                    </m:r>
                    <m:r>
                      <a:rPr lang="en-US" sz="2000" i="1">
                        <a:latin typeface="Cambria Math" panose="02040503050406030204" pitchFamily="18" charset="0"/>
                      </a:rPr>
                      <m:t>.</m:t>
                    </m:r>
                    <m:r>
                      <a:rPr lang="en-US" sz="2000" b="0" i="1" smtClean="0">
                        <a:latin typeface="Cambria Math" panose="02040503050406030204" pitchFamily="18" charset="0"/>
                      </a:rPr>
                      <m:t>79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m:t>
                    </m:r>
                    <m:r>
                      <a:rPr lang="en-US" sz="2000" i="1">
                        <a:latin typeface="Cambria Math" panose="02040503050406030204" pitchFamily="18" charset="0"/>
                      </a:rPr>
                      <m:t>7</m:t>
                    </m:r>
                    <m:r>
                      <a:rPr lang="en-US" sz="2000" b="0" i="1" smtClean="0">
                        <a:latin typeface="Cambria Math" panose="02040503050406030204" pitchFamily="18" charset="0"/>
                      </a:rPr>
                      <m:t>4</m:t>
                    </m:r>
                    <m:r>
                      <a:rPr lang="en-US" sz="2000" i="1">
                        <a:latin typeface="Cambria Math" panose="02040503050406030204" pitchFamily="18" charset="0"/>
                      </a:rPr>
                      <m:t>9</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72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1.73</m:t>
                    </m:r>
                  </m:oMath>
                </a14:m>
                <a:r>
                  <a:rPr lang="en-US" sz="2000" dirty="0"/>
                  <a:t> V</a:t>
                </a:r>
              </a:p>
            </p:txBody>
          </p:sp>
        </mc:Choice>
        <mc:Fallback xmlns="">
          <p:sp>
            <p:nvSpPr>
              <p:cNvPr id="10" name="Rectangle 11">
                <a:extLst>
                  <a:ext uri="{FF2B5EF4-FFF2-40B4-BE49-F238E27FC236}">
                    <a16:creationId xmlns:a16="http://schemas.microsoft.com/office/drawing/2014/main" id="{FEC974FF-13D5-4305-928F-2002021887DA}"/>
                  </a:ext>
                </a:extLst>
              </p:cNvPr>
              <p:cNvSpPr>
                <a:spLocks noRot="1" noChangeAspect="1" noMove="1" noResize="1" noEditPoints="1" noAdjustHandles="1" noChangeArrowheads="1" noChangeShapeType="1" noTextEdit="1"/>
              </p:cNvSpPr>
              <p:nvPr/>
            </p:nvSpPr>
            <p:spPr>
              <a:xfrm>
                <a:off x="737068" y="3940314"/>
                <a:ext cx="8308236" cy="707886"/>
              </a:xfrm>
              <a:prstGeom prst="rect">
                <a:avLst/>
              </a:prstGeom>
              <a:blipFill>
                <a:blip r:embed="rId3"/>
                <a:stretch>
                  <a:fillRect b="-13675"/>
                </a:stretch>
              </a:blipFill>
            </p:spPr>
            <p:txBody>
              <a:bodyPr/>
              <a:lstStyle/>
              <a:p>
                <a:r>
                  <a:rPr lang="en-US">
                    <a:noFill/>
                  </a:rPr>
                  <a:t> </a:t>
                </a:r>
              </a:p>
            </p:txBody>
          </p:sp>
        </mc:Fallback>
      </mc:AlternateContent>
      <p:sp>
        <p:nvSpPr>
          <p:cNvPr id="11" name="Rectangle 7">
            <a:extLst>
              <a:ext uri="{FF2B5EF4-FFF2-40B4-BE49-F238E27FC236}">
                <a16:creationId xmlns:a16="http://schemas.microsoft.com/office/drawing/2014/main" id="{3990FC66-D7CF-49F9-AE95-B04063253752}"/>
              </a:ext>
            </a:extLst>
          </p:cNvPr>
          <p:cNvSpPr/>
          <p:nvPr/>
        </p:nvSpPr>
        <p:spPr>
          <a:xfrm>
            <a:off x="135480" y="4775537"/>
            <a:ext cx="8744607" cy="1015663"/>
          </a:xfrm>
          <a:prstGeom prst="rect">
            <a:avLst/>
          </a:prstGeom>
        </p:spPr>
        <p:txBody>
          <a:bodyPr wrap="square">
            <a:spAutoFit/>
          </a:bodyPr>
          <a:lstStyle/>
          <a:p>
            <a:pPr algn="just"/>
            <a:r>
              <a:rPr lang="en-US" sz="2000" dirty="0">
                <a:solidFill>
                  <a:srgbClr val="000000"/>
                </a:solidFill>
              </a:rPr>
              <a:t>It can be noted that when the loads are balanced and transposition has been assumed, the three-phase line can be analyzed as a simple single-phase equivalent as was done in the calculation earlier.</a:t>
            </a:r>
            <a:endParaRPr lang="en-US" sz="2000" dirty="0">
              <a:solidFill>
                <a:srgbClr val="000000"/>
              </a:solidFill>
              <a:effectLst/>
            </a:endParaRPr>
          </a:p>
        </p:txBody>
      </p:sp>
    </p:spTree>
    <p:extLst>
      <p:ext uri="{BB962C8B-B14F-4D97-AF65-F5344CB8AC3E}">
        <p14:creationId xmlns:p14="http://schemas.microsoft.com/office/powerpoint/2010/main" val="2832030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E307C077-5759-4DC5-874C-B824D02D0C3A}"/>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4</a:t>
            </a:r>
            <a:endParaRPr lang="en-US" sz="3200" dirty="0"/>
          </a:p>
        </p:txBody>
      </p:sp>
      <p:sp>
        <p:nvSpPr>
          <p:cNvPr id="7" name="Rectangle 1">
            <a:extLst>
              <a:ext uri="{FF2B5EF4-FFF2-40B4-BE49-F238E27FC236}">
                <a16:creationId xmlns:a16="http://schemas.microsoft.com/office/drawing/2014/main" id="{6900FFC8-D823-4C34-87E6-348C15BD6560}"/>
              </a:ext>
            </a:extLst>
          </p:cNvPr>
          <p:cNvSpPr/>
          <p:nvPr/>
        </p:nvSpPr>
        <p:spPr>
          <a:xfrm>
            <a:off x="152400" y="1090642"/>
            <a:ext cx="8991600" cy="1323439"/>
          </a:xfrm>
          <a:prstGeom prst="rect">
            <a:avLst/>
          </a:prstGeom>
        </p:spPr>
        <p:txBody>
          <a:bodyPr wrap="square">
            <a:spAutoFit/>
          </a:bodyPr>
          <a:lstStyle/>
          <a:p>
            <a:r>
              <a:rPr lang="en-US" sz="2000" dirty="0">
                <a:solidFill>
                  <a:srgbClr val="000000"/>
                </a:solidFill>
              </a:rPr>
              <a:t>Use the balanced voltages and unbalanced currents at node </a:t>
            </a:r>
            <a:r>
              <a:rPr lang="en-US" sz="2000" b="1" i="1" dirty="0">
                <a:solidFill>
                  <a:srgbClr val="000000"/>
                </a:solidFill>
              </a:rPr>
              <a:t>n</a:t>
            </a:r>
            <a:r>
              <a:rPr lang="en-US" sz="2000" dirty="0">
                <a:solidFill>
                  <a:srgbClr val="000000"/>
                </a:solidFill>
              </a:rPr>
              <a:t> in Example 2 and the approximate line model to compute the voltages and currents at node </a:t>
            </a:r>
            <a:r>
              <a:rPr lang="en-US" sz="2000" b="1" i="1" dirty="0">
                <a:solidFill>
                  <a:srgbClr val="000000"/>
                </a:solidFill>
              </a:rPr>
              <a:t>m</a:t>
            </a:r>
            <a:r>
              <a:rPr lang="en-US" sz="2000" dirty="0">
                <a:solidFill>
                  <a:srgbClr val="000000"/>
                </a:solidFill>
              </a:rPr>
              <a:t>.</a:t>
            </a:r>
          </a:p>
          <a:p>
            <a:r>
              <a:rPr lang="en-US" sz="2000" b="1" dirty="0">
                <a:solidFill>
                  <a:srgbClr val="000000"/>
                </a:solidFill>
              </a:rPr>
              <a:t>Solution</a:t>
            </a:r>
            <a:endParaRPr lang="en-US" sz="2000" dirty="0">
              <a:solidFill>
                <a:srgbClr val="000000"/>
              </a:solidFill>
            </a:endParaRPr>
          </a:p>
          <a:p>
            <a:r>
              <a:rPr lang="en-US" sz="2000" dirty="0">
                <a:solidFill>
                  <a:srgbClr val="000000"/>
                </a:solidFill>
              </a:rPr>
              <a:t>From Example 6.2, the voltages and currents at node </a:t>
            </a:r>
            <a:r>
              <a:rPr lang="en-US" sz="2000" b="1" i="1" dirty="0">
                <a:solidFill>
                  <a:srgbClr val="000000"/>
                </a:solidFill>
              </a:rPr>
              <a:t>n</a:t>
            </a:r>
            <a:r>
              <a:rPr lang="en-US" sz="2000" dirty="0">
                <a:solidFill>
                  <a:srgbClr val="000000"/>
                </a:solidFill>
              </a:rPr>
              <a:t> are given as</a:t>
            </a:r>
          </a:p>
        </p:txBody>
      </p:sp>
      <mc:AlternateContent xmlns:mc="http://schemas.openxmlformats.org/markup-compatibility/2006" xmlns:a14="http://schemas.microsoft.com/office/drawing/2010/main">
        <mc:Choice Requires="a14">
          <p:sp>
            <p:nvSpPr>
              <p:cNvPr id="8" name="Rectangle 10">
                <a:extLst>
                  <a:ext uri="{FF2B5EF4-FFF2-40B4-BE49-F238E27FC236}">
                    <a16:creationId xmlns:a16="http://schemas.microsoft.com/office/drawing/2014/main" id="{A3D91500-797A-4B51-8D43-48878826509C}"/>
                  </a:ext>
                </a:extLst>
              </p:cNvPr>
              <p:cNvSpPr/>
              <p:nvPr/>
            </p:nvSpPr>
            <p:spPr>
              <a:xfrm>
                <a:off x="2945862" y="3618199"/>
                <a:ext cx="3428887" cy="100976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249.97</m:t>
                            </m:r>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e>
                          <m:e>
                            <m:r>
                              <a:rPr lang="en-US" sz="2000" i="1">
                                <a:latin typeface="Cambria Math" panose="02040503050406030204" pitchFamily="18" charset="0"/>
                              </a:rPr>
                              <m:t>277.</m:t>
                            </m:r>
                            <m:r>
                              <a:rPr lang="en-US" sz="2000" b="0" i="1" smtClean="0">
                                <a:latin typeface="Cambria Math" panose="02040503050406030204" pitchFamily="18" charset="0"/>
                              </a:rPr>
                              <m:t>56</m:t>
                            </m:r>
                            <m:r>
                              <a:rPr lang="en-US" sz="2000" i="1">
                                <a:latin typeface="Cambria Math" panose="02040503050406030204" pitchFamily="18" charset="0"/>
                                <a:ea typeface="Cambria Math" panose="02040503050406030204" pitchFamily="18" charset="0"/>
                              </a:rPr>
                              <m:t>∠−145.8</m:t>
                            </m:r>
                          </m:e>
                          <m:e>
                            <m:r>
                              <a:rPr lang="en-US" sz="2000" b="0" i="1" smtClean="0">
                                <a:latin typeface="Cambria Math" panose="02040503050406030204" pitchFamily="18" charset="0"/>
                              </a:rPr>
                              <m:t>305</m:t>
                            </m:r>
                            <m:r>
                              <a:rPr lang="en-US" sz="2000" i="1">
                                <a:latin typeface="Cambria Math" panose="02040503050406030204" pitchFamily="18" charset="0"/>
                              </a:rPr>
                              <m:t>.</m:t>
                            </m:r>
                            <m:r>
                              <a:rPr lang="en-US" sz="2000" b="0" i="1" smtClean="0">
                                <a:latin typeface="Cambria Math" panose="02040503050406030204" pitchFamily="18" charset="0"/>
                              </a:rPr>
                              <m:t>54</m:t>
                            </m:r>
                            <m:r>
                              <a:rPr lang="en-US" sz="2000" i="1">
                                <a:latin typeface="Cambria Math" panose="02040503050406030204" pitchFamily="18" charset="0"/>
                                <a:ea typeface="Cambria Math" panose="02040503050406030204" pitchFamily="18" charset="0"/>
                              </a:rPr>
                              <m:t>∠9</m:t>
                            </m:r>
                            <m:r>
                              <a:rPr lang="en-US" sz="2000" b="0" i="1" smtClean="0">
                                <a:latin typeface="Cambria Math" panose="02040503050406030204" pitchFamily="18" charset="0"/>
                                <a:ea typeface="Cambria Math" panose="02040503050406030204" pitchFamily="18" charset="0"/>
                              </a:rPr>
                              <m:t>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eqArr>
                      </m:e>
                    </m:d>
                  </m:oMath>
                </a14:m>
                <a:r>
                  <a:rPr lang="en-US" sz="2000" dirty="0"/>
                  <a:t> A</a:t>
                </a:r>
              </a:p>
            </p:txBody>
          </p:sp>
        </mc:Choice>
        <mc:Fallback xmlns="">
          <p:sp>
            <p:nvSpPr>
              <p:cNvPr id="8" name="Rectangle 10">
                <a:extLst>
                  <a:ext uri="{FF2B5EF4-FFF2-40B4-BE49-F238E27FC236}">
                    <a16:creationId xmlns:a16="http://schemas.microsoft.com/office/drawing/2014/main" id="{A3D91500-797A-4B51-8D43-48878826509C}"/>
                  </a:ext>
                </a:extLst>
              </p:cNvPr>
              <p:cNvSpPr>
                <a:spLocks noRot="1" noChangeAspect="1" noMove="1" noResize="1" noEditPoints="1" noAdjustHandles="1" noChangeArrowheads="1" noChangeShapeType="1" noTextEdit="1"/>
              </p:cNvSpPr>
              <p:nvPr/>
            </p:nvSpPr>
            <p:spPr>
              <a:xfrm>
                <a:off x="2945862" y="3618199"/>
                <a:ext cx="3428887" cy="1009764"/>
              </a:xfrm>
              <a:prstGeom prst="rect">
                <a:avLst/>
              </a:prstGeom>
              <a:blipFill>
                <a:blip r:embed="rId2"/>
                <a:stretch>
                  <a:fillRect r="-8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2">
                <a:extLst>
                  <a:ext uri="{FF2B5EF4-FFF2-40B4-BE49-F238E27FC236}">
                    <a16:creationId xmlns:a16="http://schemas.microsoft.com/office/drawing/2014/main" id="{92A8F7FD-A750-4EE3-9796-BF867EBAD0DD}"/>
                  </a:ext>
                </a:extLst>
              </p:cNvPr>
              <p:cNvSpPr/>
              <p:nvPr/>
            </p:nvSpPr>
            <p:spPr>
              <a:xfrm>
                <a:off x="2716408" y="2523940"/>
                <a:ext cx="3887796" cy="91249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
                            <m:r>
                              <a:rPr lang="en-US" sz="2000" i="1">
                                <a:latin typeface="Cambria Math" panose="02040503050406030204" pitchFamily="18" charset="0"/>
                              </a:rPr>
                              <m:t>7199.56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120</m:t>
                            </m:r>
                          </m:e>
                        </m:eqArr>
                      </m:e>
                    </m:d>
                  </m:oMath>
                </a14:m>
                <a:r>
                  <a:rPr lang="en-US" sz="2000" dirty="0"/>
                  <a:t> V</a:t>
                </a:r>
              </a:p>
            </p:txBody>
          </p:sp>
        </mc:Choice>
        <mc:Fallback xmlns="">
          <p:sp>
            <p:nvSpPr>
              <p:cNvPr id="9" name="Rectangle 12">
                <a:extLst>
                  <a:ext uri="{FF2B5EF4-FFF2-40B4-BE49-F238E27FC236}">
                    <a16:creationId xmlns:a16="http://schemas.microsoft.com/office/drawing/2014/main" id="{92A8F7FD-A750-4EE3-9796-BF867EBAD0DD}"/>
                  </a:ext>
                </a:extLst>
              </p:cNvPr>
              <p:cNvSpPr>
                <a:spLocks noRot="1" noChangeAspect="1" noMove="1" noResize="1" noEditPoints="1" noAdjustHandles="1" noChangeArrowheads="1" noChangeShapeType="1" noTextEdit="1"/>
              </p:cNvSpPr>
              <p:nvPr/>
            </p:nvSpPr>
            <p:spPr>
              <a:xfrm>
                <a:off x="2716408" y="2523940"/>
                <a:ext cx="3887796" cy="912494"/>
              </a:xfrm>
              <a:prstGeom prst="rect">
                <a:avLst/>
              </a:prstGeom>
              <a:blipFill>
                <a:blip r:embed="rId3"/>
                <a:stretch>
                  <a:fillRect r="-785"/>
                </a:stretch>
              </a:blipFill>
            </p:spPr>
            <p:txBody>
              <a:bodyPr/>
              <a:lstStyle/>
              <a:p>
                <a:r>
                  <a:rPr lang="en-US">
                    <a:noFill/>
                  </a:rPr>
                  <a:t> </a:t>
                </a:r>
              </a:p>
            </p:txBody>
          </p:sp>
        </mc:Fallback>
      </mc:AlternateContent>
      <p:sp>
        <p:nvSpPr>
          <p:cNvPr id="10" name="Rectangle 4">
            <a:extLst>
              <a:ext uri="{FF2B5EF4-FFF2-40B4-BE49-F238E27FC236}">
                <a16:creationId xmlns:a16="http://schemas.microsoft.com/office/drawing/2014/main" id="{EB4BFEBB-1228-43D3-93C6-0974A76B7938}"/>
              </a:ext>
            </a:extLst>
          </p:cNvPr>
          <p:cNvSpPr/>
          <p:nvPr/>
        </p:nvSpPr>
        <p:spPr>
          <a:xfrm>
            <a:off x="152400" y="4760978"/>
            <a:ext cx="8873618" cy="400110"/>
          </a:xfrm>
          <a:prstGeom prst="rect">
            <a:avLst/>
          </a:prstGeom>
        </p:spPr>
        <p:txBody>
          <a:bodyPr wrap="square">
            <a:spAutoFit/>
          </a:bodyPr>
          <a:lstStyle/>
          <a:p>
            <a:r>
              <a:rPr lang="en-US" sz="2000" dirty="0">
                <a:solidFill>
                  <a:srgbClr val="000000"/>
                </a:solidFill>
              </a:rPr>
              <a:t>The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matrices for the approximate line model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3">
                <a:extLst>
                  <a:ext uri="{FF2B5EF4-FFF2-40B4-BE49-F238E27FC236}">
                    <a16:creationId xmlns:a16="http://schemas.microsoft.com/office/drawing/2014/main" id="{F52F5C08-6D3F-49CE-88F5-E869C646FB0D}"/>
                  </a:ext>
                </a:extLst>
              </p:cNvPr>
              <p:cNvSpPr/>
              <p:nvPr/>
            </p:nvSpPr>
            <p:spPr>
              <a:xfrm>
                <a:off x="3581400" y="5183506"/>
                <a:ext cx="24160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r>
                        <a:rPr lang="en-US" sz="2000" b="0" i="1" smtClean="0">
                          <a:latin typeface="Cambria Math" panose="02040503050406030204" pitchFamily="18" charset="0"/>
                        </a:rPr>
                        <m:t>=</m:t>
                      </m:r>
                      <m:r>
                        <a:rPr lang="en-US" sz="2000" b="0" i="1" smtClean="0">
                          <a:latin typeface="Cambria Math" panose="02040503050406030204" pitchFamily="18" charset="0"/>
                        </a:rPr>
                        <m:t>𝑢𝑛𝑖𝑡𝑦</m:t>
                      </m:r>
                      <m:r>
                        <a:rPr lang="en-US" sz="2000" b="0" i="1" smtClean="0">
                          <a:latin typeface="Cambria Math" panose="02040503050406030204" pitchFamily="18" charset="0"/>
                        </a:rPr>
                        <m:t> </m:t>
                      </m:r>
                      <m:r>
                        <a:rPr lang="en-US" sz="2000" b="0" i="1" smtClean="0">
                          <a:latin typeface="Cambria Math" panose="02040503050406030204" pitchFamily="18" charset="0"/>
                        </a:rPr>
                        <m:t>𝑚𝑎𝑡𝑟𝑖𝑥</m:t>
                      </m:r>
                    </m:oMath>
                  </m:oMathPara>
                </a14:m>
                <a:endParaRPr lang="en-US" sz="2000" dirty="0"/>
              </a:p>
            </p:txBody>
          </p:sp>
        </mc:Choice>
        <mc:Fallback xmlns="">
          <p:sp>
            <p:nvSpPr>
              <p:cNvPr id="11" name="Rectangle 13">
                <a:extLst>
                  <a:ext uri="{FF2B5EF4-FFF2-40B4-BE49-F238E27FC236}">
                    <a16:creationId xmlns:a16="http://schemas.microsoft.com/office/drawing/2014/main" id="{F52F5C08-6D3F-49CE-88F5-E869C646FB0D}"/>
                  </a:ext>
                </a:extLst>
              </p:cNvPr>
              <p:cNvSpPr>
                <a:spLocks noRot="1" noChangeAspect="1" noMove="1" noResize="1" noEditPoints="1" noAdjustHandles="1" noChangeArrowheads="1" noChangeShapeType="1" noTextEdit="1"/>
              </p:cNvSpPr>
              <p:nvPr/>
            </p:nvSpPr>
            <p:spPr>
              <a:xfrm>
                <a:off x="3581400" y="5183506"/>
                <a:ext cx="2416046" cy="400110"/>
              </a:xfrm>
              <a:prstGeom prst="rect">
                <a:avLst/>
              </a:prstGeom>
              <a:blipFill>
                <a:blip r:embed="rId4"/>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4">
                <a:extLst>
                  <a:ext uri="{FF2B5EF4-FFF2-40B4-BE49-F238E27FC236}">
                    <a16:creationId xmlns:a16="http://schemas.microsoft.com/office/drawing/2014/main" id="{1195A1AD-BDFB-4659-B384-2E5907603D45}"/>
                  </a:ext>
                </a:extLst>
              </p:cNvPr>
              <p:cNvSpPr/>
              <p:nvPr/>
            </p:nvSpPr>
            <p:spPr>
              <a:xfrm>
                <a:off x="3812841" y="5606034"/>
                <a:ext cx="1953163" cy="423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𝐵</m:t>
                          </m:r>
                        </m:e>
                      </m:d>
                      <m:r>
                        <a:rPr lang="en-US"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𝑎𝑝𝑝𝑟𝑜𝑥</m:t>
                          </m:r>
                        </m:sub>
                      </m:sSub>
                      <m:r>
                        <a:rPr lang="en-US" sz="2000" i="1">
                          <a:latin typeface="Cambria Math" panose="02040503050406030204" pitchFamily="18" charset="0"/>
                        </a:rPr>
                        <m:t>]</m:t>
                      </m:r>
                    </m:oMath>
                  </m:oMathPara>
                </a14:m>
                <a:endParaRPr lang="en-US" sz="2000" dirty="0"/>
              </a:p>
            </p:txBody>
          </p:sp>
        </mc:Choice>
        <mc:Fallback xmlns="">
          <p:sp>
            <p:nvSpPr>
              <p:cNvPr id="12" name="Rectangle 14">
                <a:extLst>
                  <a:ext uri="{FF2B5EF4-FFF2-40B4-BE49-F238E27FC236}">
                    <a16:creationId xmlns:a16="http://schemas.microsoft.com/office/drawing/2014/main" id="{1195A1AD-BDFB-4659-B384-2E5907603D45}"/>
                  </a:ext>
                </a:extLst>
              </p:cNvPr>
              <p:cNvSpPr>
                <a:spLocks noRot="1" noChangeAspect="1" noMove="1" noResize="1" noEditPoints="1" noAdjustHandles="1" noChangeArrowheads="1" noChangeShapeType="1" noTextEdit="1"/>
              </p:cNvSpPr>
              <p:nvPr/>
            </p:nvSpPr>
            <p:spPr>
              <a:xfrm>
                <a:off x="3812841" y="5606034"/>
                <a:ext cx="1953163" cy="423770"/>
              </a:xfrm>
              <a:prstGeom prst="rect">
                <a:avLst/>
              </a:prstGeom>
              <a:blipFill>
                <a:blip r:embed="rId5"/>
                <a:stretch>
                  <a:fillRect b="-10145"/>
                </a:stretch>
              </a:blipFill>
            </p:spPr>
            <p:txBody>
              <a:bodyPr/>
              <a:lstStyle/>
              <a:p>
                <a:r>
                  <a:rPr lang="en-US">
                    <a:noFill/>
                  </a:rPr>
                  <a:t> </a:t>
                </a:r>
              </a:p>
            </p:txBody>
          </p:sp>
        </mc:Fallback>
      </mc:AlternateContent>
    </p:spTree>
    <p:extLst>
      <p:ext uri="{BB962C8B-B14F-4D97-AF65-F5344CB8AC3E}">
        <p14:creationId xmlns:p14="http://schemas.microsoft.com/office/powerpoint/2010/main" val="1737587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8E3A7FB5-4387-498A-8B5E-39DB5BB33BD9}"/>
              </a:ext>
            </a:extLst>
          </p:cNvPr>
          <p:cNvSpPr>
            <a:spLocks noGrp="1"/>
          </p:cNvSpPr>
          <p:nvPr>
            <p:ph type="title"/>
          </p:nvPr>
        </p:nvSpPr>
        <p:spPr>
          <a:xfrm>
            <a:off x="457200" y="431513"/>
            <a:ext cx="2121093" cy="584775"/>
          </a:xfrm>
          <a:prstGeom prst="rect">
            <a:avLst/>
          </a:prstGeom>
        </p:spPr>
        <p:txBody>
          <a:bodyPr wrap="none">
            <a:spAutoFit/>
          </a:bodyPr>
          <a:lstStyle/>
          <a:p>
            <a:r>
              <a:rPr lang="en-US" altLang="zh-CN" sz="3200" dirty="0"/>
              <a:t>Example 4</a:t>
            </a:r>
            <a:endParaRPr lang="en-US" sz="3200" dirty="0"/>
          </a:p>
        </p:txBody>
      </p:sp>
      <p:sp>
        <p:nvSpPr>
          <p:cNvPr id="7" name="Rectangle 5">
            <a:extLst>
              <a:ext uri="{FF2B5EF4-FFF2-40B4-BE49-F238E27FC236}">
                <a16:creationId xmlns:a16="http://schemas.microsoft.com/office/drawing/2014/main" id="{5541B376-470B-486D-A562-74359D88C245}"/>
              </a:ext>
            </a:extLst>
          </p:cNvPr>
          <p:cNvSpPr/>
          <p:nvPr/>
        </p:nvSpPr>
        <p:spPr>
          <a:xfrm>
            <a:off x="293263" y="1047690"/>
            <a:ext cx="8970579" cy="400110"/>
          </a:xfrm>
          <a:prstGeom prst="rect">
            <a:avLst/>
          </a:prstGeom>
        </p:spPr>
        <p:txBody>
          <a:bodyPr wrap="square">
            <a:spAutoFit/>
          </a:bodyPr>
          <a:lstStyle/>
          <a:p>
            <a:r>
              <a:rPr lang="en-US" sz="2000" dirty="0">
                <a:solidFill>
                  <a:srgbClr val="000000"/>
                </a:solidFill>
              </a:rPr>
              <a:t>The voltages at node </a:t>
            </a:r>
            <a:r>
              <a:rPr lang="en-US" sz="2000" b="1" i="1" dirty="0">
                <a:solidFill>
                  <a:srgbClr val="000000"/>
                </a:solidFill>
              </a:rPr>
              <a:t>m</a:t>
            </a:r>
            <a:r>
              <a:rPr lang="en-US" sz="2000" dirty="0">
                <a:solidFill>
                  <a:srgbClr val="000000"/>
                </a:solidFill>
              </a:rPr>
              <a:t> are determined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11">
                <a:extLst>
                  <a:ext uri="{FF2B5EF4-FFF2-40B4-BE49-F238E27FC236}">
                    <a16:creationId xmlns:a16="http://schemas.microsoft.com/office/drawing/2014/main" id="{BC7AECC9-47C6-4CD9-B612-A68FD024A97A}"/>
                  </a:ext>
                </a:extLst>
              </p:cNvPr>
              <p:cNvSpPr/>
              <p:nvPr/>
            </p:nvSpPr>
            <p:spPr>
              <a:xfrm>
                <a:off x="1226394" y="1397394"/>
                <a:ext cx="7770782" cy="9062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smtClean="0">
                                <a:latin typeface="Cambria Math" panose="02040503050406030204" pitchFamily="18" charset="0"/>
                              </a:rPr>
                              <m:t>6</m:t>
                            </m:r>
                            <m:r>
                              <a:rPr lang="en-US" sz="2000" b="0" i="1" smtClean="0">
                                <a:latin typeface="Cambria Math" panose="02040503050406030204" pitchFamily="18" charset="0"/>
                              </a:rPr>
                              <m:t>993.10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−1.63</m:t>
                            </m:r>
                          </m:e>
                          <m:e>
                            <m:r>
                              <a:rPr lang="en-US" sz="2000" b="0" i="1" smtClean="0">
                                <a:latin typeface="Cambria Math" panose="02040503050406030204" pitchFamily="18" charset="0"/>
                              </a:rPr>
                              <m:t>6881.15</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21.61</m:t>
                            </m:r>
                          </m:e>
                          <m:e>
                            <m:r>
                              <a:rPr lang="en-US" sz="2000" b="0" i="1" smtClean="0">
                                <a:latin typeface="Cambria Math" panose="02040503050406030204" pitchFamily="18" charset="0"/>
                              </a:rPr>
                              <m:t>6880.23</m:t>
                            </m:r>
                            <m:r>
                              <a:rPr lang="en-US" sz="2000" i="1">
                                <a:latin typeface="Cambria Math" panose="02040503050406030204" pitchFamily="18" charset="0"/>
                                <a:ea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7.50</m:t>
                            </m:r>
                          </m:e>
                        </m:eqArr>
                      </m:e>
                    </m:d>
                  </m:oMath>
                </a14:m>
                <a:r>
                  <a:rPr lang="en-US" sz="2000" dirty="0"/>
                  <a:t> V</a:t>
                </a:r>
              </a:p>
            </p:txBody>
          </p:sp>
        </mc:Choice>
        <mc:Fallback xmlns="">
          <p:sp>
            <p:nvSpPr>
              <p:cNvPr id="8" name="Rectangle 11">
                <a:extLst>
                  <a:ext uri="{FF2B5EF4-FFF2-40B4-BE49-F238E27FC236}">
                    <a16:creationId xmlns:a16="http://schemas.microsoft.com/office/drawing/2014/main" id="{BC7AECC9-47C6-4CD9-B612-A68FD024A97A}"/>
                  </a:ext>
                </a:extLst>
              </p:cNvPr>
              <p:cNvSpPr>
                <a:spLocks noRot="1" noChangeAspect="1" noMove="1" noResize="1" noEditPoints="1" noAdjustHandles="1" noChangeArrowheads="1" noChangeShapeType="1" noTextEdit="1"/>
              </p:cNvSpPr>
              <p:nvPr/>
            </p:nvSpPr>
            <p:spPr>
              <a:xfrm>
                <a:off x="1226394" y="1397394"/>
                <a:ext cx="7770782" cy="906210"/>
              </a:xfrm>
              <a:prstGeom prst="rect">
                <a:avLst/>
              </a:prstGeom>
              <a:blipFill>
                <a:blip r:embed="rId2"/>
                <a:stretch>
                  <a:fillRect/>
                </a:stretch>
              </a:blipFill>
            </p:spPr>
            <p:txBody>
              <a:bodyPr/>
              <a:lstStyle/>
              <a:p>
                <a:r>
                  <a:rPr lang="en-US">
                    <a:noFill/>
                  </a:rPr>
                  <a:t> </a:t>
                </a:r>
              </a:p>
            </p:txBody>
          </p:sp>
        </mc:Fallback>
      </mc:AlternateContent>
      <p:sp>
        <p:nvSpPr>
          <p:cNvPr id="9" name="Rectangle 6">
            <a:extLst>
              <a:ext uri="{FF2B5EF4-FFF2-40B4-BE49-F238E27FC236}">
                <a16:creationId xmlns:a16="http://schemas.microsoft.com/office/drawing/2014/main" id="{4DB23528-BB38-4508-B173-3A1C7C70E7CC}"/>
              </a:ext>
            </a:extLst>
          </p:cNvPr>
          <p:cNvSpPr/>
          <p:nvPr/>
        </p:nvSpPr>
        <p:spPr>
          <a:xfrm>
            <a:off x="299982" y="2343090"/>
            <a:ext cx="8718332" cy="400110"/>
          </a:xfrm>
          <a:prstGeom prst="rect">
            <a:avLst/>
          </a:prstGeom>
        </p:spPr>
        <p:txBody>
          <a:bodyPr wrap="square">
            <a:spAutoFit/>
          </a:bodyPr>
          <a:lstStyle/>
          <a:p>
            <a:r>
              <a:rPr lang="en-US" sz="2000" dirty="0">
                <a:solidFill>
                  <a:srgbClr val="000000"/>
                </a:solidFill>
              </a:rPr>
              <a:t>The voltage unbalance for this case is computed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15">
                <a:extLst>
                  <a:ext uri="{FF2B5EF4-FFF2-40B4-BE49-F238E27FC236}">
                    <a16:creationId xmlns:a16="http://schemas.microsoft.com/office/drawing/2014/main" id="{0A8B5DF7-8002-4707-A08D-CFCF1D765492}"/>
                  </a:ext>
                </a:extLst>
              </p:cNvPr>
              <p:cNvSpPr txBox="1"/>
              <p:nvPr/>
            </p:nvSpPr>
            <p:spPr>
              <a:xfrm>
                <a:off x="2514600" y="2904374"/>
                <a:ext cx="4650312" cy="441275"/>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𝑎𝑣𝑒𝑟𝑎𝑔𝑒</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6993.10+6881.15+6880.23</m:t>
                        </m:r>
                      </m:num>
                      <m:den>
                        <m:r>
                          <a:rPr lang="en-US" sz="2000" i="1">
                            <a:latin typeface="Cambria Math" panose="02040503050406030204" pitchFamily="18" charset="0"/>
                          </a:rPr>
                          <m:t>3</m:t>
                        </m:r>
                      </m:den>
                    </m:f>
                    <m:r>
                      <a:rPr lang="en-US" sz="2000" i="1">
                        <a:latin typeface="Cambria Math" panose="02040503050406030204" pitchFamily="18" charset="0"/>
                      </a:rPr>
                      <m:t>=</m:t>
                    </m:r>
                  </m:oMath>
                </a14:m>
                <a:r>
                  <a:rPr lang="en-US" sz="2000" dirty="0"/>
                  <a:t>6918.16</a:t>
                </a:r>
              </a:p>
            </p:txBody>
          </p:sp>
        </mc:Choice>
        <mc:Fallback xmlns="">
          <p:sp>
            <p:nvSpPr>
              <p:cNvPr id="10" name="TextBox 15">
                <a:extLst>
                  <a:ext uri="{FF2B5EF4-FFF2-40B4-BE49-F238E27FC236}">
                    <a16:creationId xmlns:a16="http://schemas.microsoft.com/office/drawing/2014/main" id="{0A8B5DF7-8002-4707-A08D-CFCF1D765492}"/>
                  </a:ext>
                </a:extLst>
              </p:cNvPr>
              <p:cNvSpPr txBox="1">
                <a:spLocks noRot="1" noChangeAspect="1" noMove="1" noResize="1" noEditPoints="1" noAdjustHandles="1" noChangeArrowheads="1" noChangeShapeType="1" noTextEdit="1"/>
              </p:cNvSpPr>
              <p:nvPr/>
            </p:nvSpPr>
            <p:spPr>
              <a:xfrm>
                <a:off x="2514600" y="2904374"/>
                <a:ext cx="4650312" cy="441275"/>
              </a:xfrm>
              <a:prstGeom prst="rect">
                <a:avLst/>
              </a:prstGeom>
              <a:blipFill>
                <a:blip r:embed="rId3"/>
                <a:stretch>
                  <a:fillRect t="-4110" r="-2625" b="-17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6">
                <a:extLst>
                  <a:ext uri="{FF2B5EF4-FFF2-40B4-BE49-F238E27FC236}">
                    <a16:creationId xmlns:a16="http://schemas.microsoft.com/office/drawing/2014/main" id="{70D7CA7F-9AE5-4C05-9D45-2E55AE5F6559}"/>
                  </a:ext>
                </a:extLst>
              </p:cNvPr>
              <p:cNvSpPr txBox="1"/>
              <p:nvPr/>
            </p:nvSpPr>
            <p:spPr>
              <a:xfrm>
                <a:off x="2296007" y="3537046"/>
                <a:ext cx="526823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𝑑𝑒𝑟𝑖𝑣𝑎𝑡𝑖𝑜𝑛</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6</m:t>
                        </m:r>
                        <m:r>
                          <a:rPr lang="en-US" sz="2000" b="0" i="1" smtClean="0">
                            <a:latin typeface="Cambria Math" panose="02040503050406030204" pitchFamily="18" charset="0"/>
                          </a:rPr>
                          <m:t>993.12−6918.17</m:t>
                        </m:r>
                      </m:e>
                    </m:d>
                    <m:r>
                      <a:rPr lang="en-US" sz="2000" i="1">
                        <a:latin typeface="Cambria Math" panose="02040503050406030204" pitchFamily="18" charset="0"/>
                      </a:rPr>
                      <m:t>=</m:t>
                    </m:r>
                  </m:oMath>
                </a14:m>
                <a:r>
                  <a:rPr lang="en-US" sz="2000" dirty="0"/>
                  <a:t>74.94</a:t>
                </a:r>
              </a:p>
            </p:txBody>
          </p:sp>
        </mc:Choice>
        <mc:Fallback xmlns="">
          <p:sp>
            <p:nvSpPr>
              <p:cNvPr id="11" name="TextBox 16">
                <a:extLst>
                  <a:ext uri="{FF2B5EF4-FFF2-40B4-BE49-F238E27FC236}">
                    <a16:creationId xmlns:a16="http://schemas.microsoft.com/office/drawing/2014/main" id="{70D7CA7F-9AE5-4C05-9D45-2E55AE5F6559}"/>
                  </a:ext>
                </a:extLst>
              </p:cNvPr>
              <p:cNvSpPr txBox="1">
                <a:spLocks noRot="1" noChangeAspect="1" noMove="1" noResize="1" noEditPoints="1" noAdjustHandles="1" noChangeArrowheads="1" noChangeShapeType="1" noTextEdit="1"/>
              </p:cNvSpPr>
              <p:nvPr/>
            </p:nvSpPr>
            <p:spPr>
              <a:xfrm>
                <a:off x="2296007" y="3537046"/>
                <a:ext cx="5268237" cy="307777"/>
              </a:xfrm>
              <a:prstGeom prst="rect">
                <a:avLst/>
              </a:prstGeom>
              <a:blipFill>
                <a:blip r:embed="rId4"/>
                <a:stretch>
                  <a:fillRect l="-1736" t="-25490" r="-2083"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7">
                <a:extLst>
                  <a:ext uri="{FF2B5EF4-FFF2-40B4-BE49-F238E27FC236}">
                    <a16:creationId xmlns:a16="http://schemas.microsoft.com/office/drawing/2014/main" id="{B43C2EF7-C158-4831-A9EB-A524F78779E4}"/>
                  </a:ext>
                </a:extLst>
              </p:cNvPr>
              <p:cNvSpPr/>
              <p:nvPr/>
            </p:nvSpPr>
            <p:spPr>
              <a:xfrm>
                <a:off x="3000181" y="4089442"/>
                <a:ext cx="4223207" cy="529697"/>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𝑢𝑛𝑏𝑎𝑙𝑎𝑛𝑐𝑒</m:t>
                        </m:r>
                      </m:sub>
                    </m:sSub>
                  </m:oMath>
                </a14:m>
                <a:r>
                  <a:rPr lang="en-US" sz="2000" dirty="0"/>
                  <a:t> </a:t>
                </a:r>
                <a14:m>
                  <m:oMath xmlns:m="http://schemas.openxmlformats.org/officeDocument/2006/math">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74.94</m:t>
                        </m:r>
                      </m:num>
                      <m:den>
                        <m:r>
                          <a:rPr lang="en-US" sz="2000" b="0" i="1" smtClean="0">
                            <a:latin typeface="Cambria Math" panose="02040503050406030204" pitchFamily="18" charset="0"/>
                          </a:rPr>
                          <m:t>6918.17</m:t>
                        </m:r>
                      </m:den>
                    </m:f>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100% </a:t>
                </a:r>
                <a14:m>
                  <m:oMath xmlns:m="http://schemas.openxmlformats.org/officeDocument/2006/math">
                    <m:r>
                      <a:rPr lang="en-US" sz="2000" i="1">
                        <a:latin typeface="Cambria Math" panose="02040503050406030204" pitchFamily="18" charset="0"/>
                      </a:rPr>
                      <m:t>=</m:t>
                    </m:r>
                  </m:oMath>
                </a14:m>
                <a:r>
                  <a:rPr lang="en-US" sz="2000" dirty="0"/>
                  <a:t>1.0833%</a:t>
                </a:r>
              </a:p>
            </p:txBody>
          </p:sp>
        </mc:Choice>
        <mc:Fallback xmlns="">
          <p:sp>
            <p:nvSpPr>
              <p:cNvPr id="12" name="Rectangle 17">
                <a:extLst>
                  <a:ext uri="{FF2B5EF4-FFF2-40B4-BE49-F238E27FC236}">
                    <a16:creationId xmlns:a16="http://schemas.microsoft.com/office/drawing/2014/main" id="{B43C2EF7-C158-4831-A9EB-A524F78779E4}"/>
                  </a:ext>
                </a:extLst>
              </p:cNvPr>
              <p:cNvSpPr>
                <a:spLocks noRot="1" noChangeAspect="1" noMove="1" noResize="1" noEditPoints="1" noAdjustHandles="1" noChangeArrowheads="1" noChangeShapeType="1" noTextEdit="1"/>
              </p:cNvSpPr>
              <p:nvPr/>
            </p:nvSpPr>
            <p:spPr>
              <a:xfrm>
                <a:off x="3000181" y="4089442"/>
                <a:ext cx="4223207" cy="529697"/>
              </a:xfrm>
              <a:prstGeom prst="rect">
                <a:avLst/>
              </a:prstGeom>
              <a:blipFill>
                <a:blip r:embed="rId5"/>
                <a:stretch>
                  <a:fillRect r="-722" b="-6897"/>
                </a:stretch>
              </a:blipFill>
            </p:spPr>
            <p:txBody>
              <a:bodyPr/>
              <a:lstStyle/>
              <a:p>
                <a:r>
                  <a:rPr lang="en-US">
                    <a:noFill/>
                  </a:rPr>
                  <a:t> </a:t>
                </a:r>
              </a:p>
            </p:txBody>
          </p:sp>
        </mc:Fallback>
      </mc:AlternateContent>
      <p:sp>
        <p:nvSpPr>
          <p:cNvPr id="13" name="Rectangle 7">
            <a:extLst>
              <a:ext uri="{FF2B5EF4-FFF2-40B4-BE49-F238E27FC236}">
                <a16:creationId xmlns:a16="http://schemas.microsoft.com/office/drawing/2014/main" id="{E78EE5BB-832C-4AE8-A319-8661A8774715}"/>
              </a:ext>
            </a:extLst>
          </p:cNvPr>
          <p:cNvSpPr/>
          <p:nvPr/>
        </p:nvSpPr>
        <p:spPr>
          <a:xfrm>
            <a:off x="287687" y="4863614"/>
            <a:ext cx="8818180" cy="707886"/>
          </a:xfrm>
          <a:prstGeom prst="rect">
            <a:avLst/>
          </a:prstGeom>
        </p:spPr>
        <p:txBody>
          <a:bodyPr wrap="square">
            <a:spAutoFit/>
          </a:bodyPr>
          <a:lstStyle/>
          <a:p>
            <a:r>
              <a:rPr lang="en-US" sz="2000" dirty="0">
                <a:solidFill>
                  <a:srgbClr val="000000"/>
                </a:solidFill>
              </a:rPr>
              <a:t>Note that the approximate model has led to a higher voltage unbalance than the “exact” model.</a:t>
            </a:r>
            <a:endParaRPr lang="en-US" sz="2000" dirty="0">
              <a:solidFill>
                <a:srgbClr val="000000"/>
              </a:solidFill>
              <a:effectLst/>
            </a:endParaRPr>
          </a:p>
        </p:txBody>
      </p:sp>
    </p:spTree>
    <p:extLst>
      <p:ext uri="{BB962C8B-B14F-4D97-AF65-F5344CB8AC3E}">
        <p14:creationId xmlns:p14="http://schemas.microsoft.com/office/powerpoint/2010/main" val="2505908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2">
            <a:extLst>
              <a:ext uri="{FF2B5EF4-FFF2-40B4-BE49-F238E27FC236}">
                <a16:creationId xmlns:a16="http://schemas.microsoft.com/office/drawing/2014/main" id="{A4666873-5840-4300-9FDB-1811E0EB24BA}"/>
              </a:ext>
            </a:extLst>
          </p:cNvPr>
          <p:cNvSpPr>
            <a:spLocks noGrp="1"/>
          </p:cNvSpPr>
          <p:nvPr>
            <p:ph type="title"/>
          </p:nvPr>
        </p:nvSpPr>
        <p:spPr>
          <a:xfrm>
            <a:off x="457200" y="431513"/>
            <a:ext cx="6038833" cy="584775"/>
          </a:xfrm>
          <a:prstGeom prst="rect">
            <a:avLst/>
          </a:prstGeom>
        </p:spPr>
        <p:txBody>
          <a:bodyPr wrap="none">
            <a:spAutoFit/>
          </a:bodyPr>
          <a:lstStyle/>
          <a:p>
            <a:r>
              <a:rPr lang="en-US" sz="3200" dirty="0"/>
              <a:t>Distribution System Line Models</a:t>
            </a:r>
          </a:p>
        </p:txBody>
      </p:sp>
      <p:sp>
        <p:nvSpPr>
          <p:cNvPr id="8" name="Rectangle 1">
            <a:extLst>
              <a:ext uri="{FF2B5EF4-FFF2-40B4-BE49-F238E27FC236}">
                <a16:creationId xmlns:a16="http://schemas.microsoft.com/office/drawing/2014/main" id="{082CEBCE-9098-449A-9706-9D4B9BA81D5F}"/>
              </a:ext>
            </a:extLst>
          </p:cNvPr>
          <p:cNvSpPr/>
          <p:nvPr/>
        </p:nvSpPr>
        <p:spPr>
          <a:xfrm>
            <a:off x="114300" y="1828800"/>
            <a:ext cx="8972610" cy="3416320"/>
          </a:xfrm>
          <a:prstGeom prst="rect">
            <a:avLst/>
          </a:prstGeom>
        </p:spPr>
        <p:txBody>
          <a:bodyPr wrap="square">
            <a:spAutoFit/>
          </a:bodyPr>
          <a:lstStyle/>
          <a:p>
            <a:r>
              <a:rPr lang="en-US" dirty="0"/>
              <a:t>The modeling of distribution overhead and underground line segments is a critical step in the analysis of a distribution feeder. </a:t>
            </a:r>
          </a:p>
          <a:p>
            <a:endParaRPr lang="en-US" dirty="0"/>
          </a:p>
          <a:p>
            <a:r>
              <a:rPr lang="en-US" dirty="0"/>
              <a:t>The phase impedance and admittance matrices are needed to build line models. (             and             )</a:t>
            </a:r>
          </a:p>
          <a:p>
            <a:endParaRPr lang="en-US" dirty="0"/>
          </a:p>
          <a:p>
            <a:r>
              <a:rPr lang="en-US" dirty="0"/>
              <a:t>How to compute the phase impedance and phase admittance matrices using the actual phasing of the line and the correct spacing between conductors? </a:t>
            </a:r>
          </a:p>
        </p:txBody>
      </p:sp>
      <mc:AlternateContent xmlns:mc="http://schemas.openxmlformats.org/markup-compatibility/2006" xmlns:a14="http://schemas.microsoft.com/office/drawing/2010/main">
        <mc:Choice Requires="a14">
          <p:sp>
            <p:nvSpPr>
              <p:cNvPr id="9" name="Rectangle 5">
                <a:extLst>
                  <a:ext uri="{FF2B5EF4-FFF2-40B4-BE49-F238E27FC236}">
                    <a16:creationId xmlns:a16="http://schemas.microsoft.com/office/drawing/2014/main" id="{8EE5DB73-6671-4BF0-B009-3FC99E1BB0B2}"/>
                  </a:ext>
                </a:extLst>
              </p:cNvPr>
              <p:cNvSpPr/>
              <p:nvPr/>
            </p:nvSpPr>
            <p:spPr>
              <a:xfrm>
                <a:off x="1219200" y="3275350"/>
                <a:ext cx="120398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𝑍</m:t>
                          </m:r>
                        </m:e>
                        <m:sub>
                          <m:r>
                            <a:rPr lang="en-US" sz="2800" i="1">
                              <a:latin typeface="Cambria Math" panose="02040503050406030204" pitchFamily="18" charset="0"/>
                            </a:rPr>
                            <m:t>𝑎𝑏𝑐</m:t>
                          </m:r>
                        </m:sub>
                      </m:sSub>
                      <m:r>
                        <a:rPr lang="en-US" sz="2800" i="1">
                          <a:latin typeface="Cambria Math" panose="02040503050406030204" pitchFamily="18" charset="0"/>
                        </a:rPr>
                        <m:t>]</m:t>
                      </m:r>
                    </m:oMath>
                  </m:oMathPara>
                </a14:m>
                <a:endParaRPr lang="en-US" sz="2800" dirty="0"/>
              </a:p>
            </p:txBody>
          </p:sp>
        </mc:Choice>
        <mc:Fallback xmlns="">
          <p:sp>
            <p:nvSpPr>
              <p:cNvPr id="9" name="Rectangle 5">
                <a:extLst>
                  <a:ext uri="{FF2B5EF4-FFF2-40B4-BE49-F238E27FC236}">
                    <a16:creationId xmlns:a16="http://schemas.microsoft.com/office/drawing/2014/main" id="{8EE5DB73-6671-4BF0-B009-3FC99E1BB0B2}"/>
                  </a:ext>
                </a:extLst>
              </p:cNvPr>
              <p:cNvSpPr>
                <a:spLocks noRot="1" noChangeAspect="1" noMove="1" noResize="1" noEditPoints="1" noAdjustHandles="1" noChangeArrowheads="1" noChangeShapeType="1" noTextEdit="1"/>
              </p:cNvSpPr>
              <p:nvPr/>
            </p:nvSpPr>
            <p:spPr>
              <a:xfrm>
                <a:off x="1219200" y="3275350"/>
                <a:ext cx="1203984"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6">
                <a:extLst>
                  <a:ext uri="{FF2B5EF4-FFF2-40B4-BE49-F238E27FC236}">
                    <a16:creationId xmlns:a16="http://schemas.microsoft.com/office/drawing/2014/main" id="{082A0FD6-E0D5-4084-A4EC-0C7868B3025F}"/>
                  </a:ext>
                </a:extLst>
              </p:cNvPr>
              <p:cNvSpPr/>
              <p:nvPr/>
            </p:nvSpPr>
            <p:spPr>
              <a:xfrm>
                <a:off x="2740269" y="3261090"/>
                <a:ext cx="99353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𝑌</m:t>
                          </m:r>
                        </m:e>
                        <m:sub>
                          <m:r>
                            <a:rPr lang="en-US" sz="2800" i="1">
                              <a:latin typeface="Cambria Math" panose="02040503050406030204" pitchFamily="18" charset="0"/>
                            </a:rPr>
                            <m:t>𝑎𝑏𝑐</m:t>
                          </m:r>
                        </m:sub>
                      </m:sSub>
                      <m:r>
                        <a:rPr lang="en-US" sz="2800" i="1">
                          <a:latin typeface="Cambria Math" panose="02040503050406030204" pitchFamily="18" charset="0"/>
                        </a:rPr>
                        <m:t>]</m:t>
                      </m:r>
                    </m:oMath>
                  </m:oMathPara>
                </a14:m>
                <a:endParaRPr lang="en-US" sz="2800" dirty="0"/>
              </a:p>
            </p:txBody>
          </p:sp>
        </mc:Choice>
        <mc:Fallback xmlns="">
          <p:sp>
            <p:nvSpPr>
              <p:cNvPr id="10" name="Rectangle 6">
                <a:extLst>
                  <a:ext uri="{FF2B5EF4-FFF2-40B4-BE49-F238E27FC236}">
                    <a16:creationId xmlns:a16="http://schemas.microsoft.com/office/drawing/2014/main" id="{082A0FD6-E0D5-4084-A4EC-0C7868B3025F}"/>
                  </a:ext>
                </a:extLst>
              </p:cNvPr>
              <p:cNvSpPr>
                <a:spLocks noRot="1" noChangeAspect="1" noMove="1" noResize="1" noEditPoints="1" noAdjustHandles="1" noChangeArrowheads="1" noChangeShapeType="1" noTextEdit="1"/>
              </p:cNvSpPr>
              <p:nvPr/>
            </p:nvSpPr>
            <p:spPr>
              <a:xfrm>
                <a:off x="2740269" y="3261090"/>
                <a:ext cx="993531"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4418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1">
            <a:extLst>
              <a:ext uri="{FF2B5EF4-FFF2-40B4-BE49-F238E27FC236}">
                <a16:creationId xmlns:a16="http://schemas.microsoft.com/office/drawing/2014/main" id="{18640E67-6331-4BF5-AC06-47B8A86A166E}"/>
              </a:ext>
            </a:extLst>
          </p:cNvPr>
          <p:cNvSpPr>
            <a:spLocks noGrp="1"/>
          </p:cNvSpPr>
          <p:nvPr>
            <p:ph type="title"/>
          </p:nvPr>
        </p:nvSpPr>
        <p:spPr>
          <a:xfrm>
            <a:off x="3314700" y="2438400"/>
            <a:ext cx="3238500" cy="1143000"/>
          </a:xfrm>
        </p:spPr>
        <p:txBody>
          <a:bodyPr/>
          <a:lstStyle/>
          <a:p>
            <a:r>
              <a:rPr lang="en-US" sz="4400" dirty="0"/>
              <a:t>Thank You!</a:t>
            </a:r>
          </a:p>
        </p:txBody>
      </p:sp>
    </p:spTree>
    <p:extLst>
      <p:ext uri="{BB962C8B-B14F-4D97-AF65-F5344CB8AC3E}">
        <p14:creationId xmlns:p14="http://schemas.microsoft.com/office/powerpoint/2010/main" val="57297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669925"/>
          </a:xfrm>
        </p:spPr>
        <p:txBody>
          <a:bodyPr/>
          <a:lstStyle/>
          <a:p>
            <a:r>
              <a:rPr lang="en-US" sz="3200" dirty="0"/>
              <a:t>Exact Line Segment Model</a:t>
            </a:r>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 name="Rectangle 2"/>
          <p:cNvSpPr/>
          <p:nvPr/>
        </p:nvSpPr>
        <p:spPr>
          <a:xfrm>
            <a:off x="152400" y="1066800"/>
            <a:ext cx="8839200" cy="830997"/>
          </a:xfrm>
          <a:prstGeom prst="rect">
            <a:avLst/>
          </a:prstGeom>
        </p:spPr>
        <p:txBody>
          <a:bodyPr wrap="square">
            <a:spAutoFit/>
          </a:bodyPr>
          <a:lstStyle/>
          <a:p>
            <a:pPr algn="just"/>
            <a:r>
              <a:rPr lang="en-US" dirty="0"/>
              <a:t>The exact model of a three-phase, two-phase, or single-phase overhead or underground line is shown in Fig.1.</a:t>
            </a:r>
          </a:p>
        </p:txBody>
      </p:sp>
      <p:pic>
        <p:nvPicPr>
          <p:cNvPr id="9" name="Picture 8"/>
          <p:cNvPicPr>
            <a:picLocks noChangeAspect="1"/>
          </p:cNvPicPr>
          <p:nvPr/>
        </p:nvPicPr>
        <p:blipFill>
          <a:blip r:embed="rId2"/>
          <a:stretch>
            <a:fillRect/>
          </a:stretch>
        </p:blipFill>
        <p:spPr>
          <a:xfrm>
            <a:off x="30360" y="2157000"/>
            <a:ext cx="9113640" cy="3092128"/>
          </a:xfrm>
          <a:prstGeom prst="rect">
            <a:avLst/>
          </a:prstGeom>
        </p:spPr>
      </p:pic>
      <p:sp>
        <p:nvSpPr>
          <p:cNvPr id="10" name="TextBox 9"/>
          <p:cNvSpPr txBox="1"/>
          <p:nvPr/>
        </p:nvSpPr>
        <p:spPr>
          <a:xfrm>
            <a:off x="2053757" y="5193268"/>
            <a:ext cx="5036486" cy="369332"/>
          </a:xfrm>
          <a:prstGeom prst="rect">
            <a:avLst/>
          </a:prstGeom>
          <a:noFill/>
        </p:spPr>
        <p:txBody>
          <a:bodyPr wrap="square" rtlCol="0">
            <a:spAutoFit/>
          </a:bodyPr>
          <a:lstStyle/>
          <a:p>
            <a:pPr algn="ctr"/>
            <a:r>
              <a:rPr lang="en-US" dirty="0"/>
              <a:t>Fig.1 Three-phase line segment model</a:t>
            </a:r>
          </a:p>
        </p:txBody>
      </p:sp>
    </p:spTree>
    <p:extLst>
      <p:ext uri="{BB962C8B-B14F-4D97-AF65-F5344CB8AC3E}">
        <p14:creationId xmlns:p14="http://schemas.microsoft.com/office/powerpoint/2010/main" val="253261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p:sp>
        <p:nvSpPr>
          <p:cNvPr id="7" name="Rectangle 6"/>
          <p:cNvSpPr/>
          <p:nvPr/>
        </p:nvSpPr>
        <p:spPr>
          <a:xfrm>
            <a:off x="76200" y="1066800"/>
            <a:ext cx="8972610" cy="3323987"/>
          </a:xfrm>
          <a:prstGeom prst="rect">
            <a:avLst/>
          </a:prstGeom>
        </p:spPr>
        <p:txBody>
          <a:bodyPr wrap="square">
            <a:spAutoFit/>
          </a:bodyPr>
          <a:lstStyle/>
          <a:p>
            <a:pPr marL="342900" indent="-342900" algn="just">
              <a:buFont typeface="Arial" panose="020B0604020202020204" pitchFamily="34" charset="0"/>
              <a:buChar char="•"/>
            </a:pPr>
            <a:r>
              <a:rPr lang="en-US" sz="2100" dirty="0"/>
              <a:t>When a line segment is two phase (V phase) or single phase, some of the impedance and values will be zero. Note that in all cases the phase impedance and phase admittance matrices were 3 × 3. Rows and columns of zeros for the missing phases represent two-phase and single-phase lines. Therefore, one set of equations can be developed to model all overhead and underground line segments. </a:t>
            </a:r>
          </a:p>
          <a:p>
            <a:pPr marL="342900" indent="-342900" algn="just">
              <a:buFont typeface="Arial" panose="020B0604020202020204" pitchFamily="34" charset="0"/>
              <a:buChar char="•"/>
            </a:pPr>
            <a:r>
              <a:rPr lang="en-US" sz="2100" dirty="0"/>
              <a:t>The values of the impedances and admittances in Fig.1 represent the total impedances and admittances for the line segment. That is, the phase impedance/admittance matrix has been multiplied by the length of the line segment. </a:t>
            </a:r>
          </a:p>
        </p:txBody>
      </p:sp>
      <p:pic>
        <p:nvPicPr>
          <p:cNvPr id="8" name="Picture 7"/>
          <p:cNvPicPr>
            <a:picLocks noChangeAspect="1"/>
          </p:cNvPicPr>
          <p:nvPr/>
        </p:nvPicPr>
        <p:blipFill>
          <a:blip r:embed="rId2"/>
          <a:stretch>
            <a:fillRect/>
          </a:stretch>
        </p:blipFill>
        <p:spPr>
          <a:xfrm>
            <a:off x="2062351" y="4170867"/>
            <a:ext cx="5000308" cy="1696533"/>
          </a:xfrm>
          <a:prstGeom prst="rect">
            <a:avLst/>
          </a:prstGeom>
        </p:spPr>
      </p:pic>
      <p:sp>
        <p:nvSpPr>
          <p:cNvPr id="9" name="TextBox 8"/>
          <p:cNvSpPr txBox="1"/>
          <p:nvPr/>
        </p:nvSpPr>
        <p:spPr>
          <a:xfrm>
            <a:off x="2286000" y="5715000"/>
            <a:ext cx="5036486" cy="369332"/>
          </a:xfrm>
          <a:prstGeom prst="rect">
            <a:avLst/>
          </a:prstGeom>
          <a:noFill/>
        </p:spPr>
        <p:txBody>
          <a:bodyPr wrap="square" rtlCol="0">
            <a:spAutoFit/>
          </a:bodyPr>
          <a:lstStyle/>
          <a:p>
            <a:pPr algn="ctr"/>
            <a:r>
              <a:rPr lang="en-US" sz="1800" dirty="0"/>
              <a:t>Fig.1 Three-phase line segment model</a:t>
            </a:r>
          </a:p>
        </p:txBody>
      </p:sp>
    </p:spTree>
    <p:extLst>
      <p:ext uri="{BB962C8B-B14F-4D97-AF65-F5344CB8AC3E}">
        <p14:creationId xmlns:p14="http://schemas.microsoft.com/office/powerpoint/2010/main" val="312853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p:sp>
        <p:nvSpPr>
          <p:cNvPr id="7" name="Rectangle 6"/>
          <p:cNvSpPr/>
          <p:nvPr/>
        </p:nvSpPr>
        <p:spPr>
          <a:xfrm>
            <a:off x="19455" y="1030575"/>
            <a:ext cx="8972610" cy="1446550"/>
          </a:xfrm>
          <a:prstGeom prst="rect">
            <a:avLst/>
          </a:prstGeom>
        </p:spPr>
        <p:txBody>
          <a:bodyPr wrap="square">
            <a:spAutoFit/>
          </a:bodyPr>
          <a:lstStyle/>
          <a:p>
            <a:pPr algn="just"/>
            <a:r>
              <a:rPr lang="en-US" sz="2200" dirty="0"/>
              <a:t>For the line segment of Fig.1, the equations relating the input (node </a:t>
            </a:r>
            <a:r>
              <a:rPr lang="en-US" sz="2200" b="1" i="1" dirty="0"/>
              <a:t>n</a:t>
            </a:r>
            <a:r>
              <a:rPr lang="en-US" sz="2200" dirty="0"/>
              <a:t>) voltages and currents to the output (node </a:t>
            </a:r>
            <a:r>
              <a:rPr lang="en-US" sz="2200" b="1" i="1" dirty="0"/>
              <a:t>m</a:t>
            </a:r>
            <a:r>
              <a:rPr lang="en-US" sz="2200" dirty="0"/>
              <a:t>) voltages and currents are developed as follows.</a:t>
            </a:r>
          </a:p>
          <a:p>
            <a:pPr algn="just"/>
            <a:r>
              <a:rPr lang="en-US" sz="2200" dirty="0">
                <a:solidFill>
                  <a:srgbClr val="FF0000"/>
                </a:solidFill>
              </a:rPr>
              <a:t>Kirchhoff's current law </a:t>
            </a:r>
            <a:r>
              <a:rPr lang="en-US" sz="2200" dirty="0"/>
              <a:t>applied at node </a:t>
            </a:r>
            <a:r>
              <a:rPr lang="en-US" sz="2200" b="1" i="1" dirty="0"/>
              <a:t>m</a:t>
            </a:r>
            <a:r>
              <a:rPr lang="en-US" sz="2200" dirty="0"/>
              <a:t> is represented by</a:t>
            </a:r>
          </a:p>
        </p:txBody>
      </p:sp>
      <mc:AlternateContent xmlns:mc="http://schemas.openxmlformats.org/markup-compatibility/2006" xmlns:a14="http://schemas.microsoft.com/office/drawing/2010/main">
        <mc:Choice Requires="a14">
          <p:sp>
            <p:nvSpPr>
              <p:cNvPr id="8" name="TextBox 7"/>
              <p:cNvSpPr txBox="1"/>
              <p:nvPr/>
            </p:nvSpPr>
            <p:spPr>
              <a:xfrm>
                <a:off x="1917715" y="2590800"/>
                <a:ext cx="6003246" cy="1227580"/>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𝐼𝑙𝑖𝑛𝑒</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𝐼𝑙𝑖𝑛𝑒</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𝐼𝑙𝑖𝑛𝑒</m:t>
                                    </m:r>
                                  </m:e>
                                  <m:sub>
                                    <m:r>
                                      <a:rPr lang="en-US" b="0" i="1" smtClean="0">
                                        <a:latin typeface="Cambria Math" panose="02040503050406030204" pitchFamily="18" charset="0"/>
                                      </a:rPr>
                                      <m:t>𝑐</m:t>
                                    </m:r>
                                  </m:sub>
                                </m:sSub>
                              </m:e>
                            </m:eqArr>
                          </m:e>
                        </m:d>
                      </m:e>
                      <m:sub/>
                    </m:sSub>
                  </m:oMath>
                </a14:m>
                <a:r>
                  <a:rPr lang="en-US" dirty="0"/>
                  <a:t>=</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𝑐</m:t>
                                    </m:r>
                                  </m:sub>
                                </m:sSub>
                              </m:e>
                            </m:eqArr>
                          </m:e>
                        </m:d>
                      </m:e>
                      <m:sub>
                        <m:r>
                          <a:rPr lang="en-US" b="0" i="1" smtClean="0">
                            <a:latin typeface="Cambria Math" panose="02040503050406030204" pitchFamily="18" charset="0"/>
                          </a:rPr>
                          <m:t>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𝑎𝑎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smtClean="0">
                                      <a:latin typeface="Cambria Math" panose="02040503050406030204" pitchFamily="18" charset="0"/>
                                    </a:rPr>
                                    <m:t>𝑎</m:t>
                                  </m:r>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smtClean="0">
                                      <a:latin typeface="Cambria Math" panose="02040503050406030204" pitchFamily="18" charset="0"/>
                                    </a:rPr>
                                    <m:t>𝑎</m:t>
                                  </m:r>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𝑐𝑐</m:t>
                                  </m:r>
                                </m:sub>
                              </m:sSub>
                            </m:e>
                          </m:mr>
                        </m:m>
                      </m:e>
                    </m:d>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𝑎</m:t>
                                    </m:r>
                                    <m:r>
                                      <a:rPr lang="en-US" b="0" i="1" smtClean="0">
                                        <a:latin typeface="Cambria Math" panose="02040503050406030204" pitchFamily="18" charset="0"/>
                                      </a:rPr>
                                      <m:t>𝑔</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𝑏</m:t>
                                    </m:r>
                                    <m:r>
                                      <a:rPr lang="en-US" b="0" i="1" smtClean="0">
                                        <a:latin typeface="Cambria Math" panose="02040503050406030204" pitchFamily="18" charset="0"/>
                                      </a:rPr>
                                      <m:t>𝑔</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𝑐</m:t>
                                    </m:r>
                                    <m:r>
                                      <a:rPr lang="en-US" b="0" i="1" smtClean="0">
                                        <a:latin typeface="Cambria Math" panose="02040503050406030204" pitchFamily="18" charset="0"/>
                                      </a:rPr>
                                      <m:t>𝑔</m:t>
                                    </m:r>
                                  </m:sub>
                                </m:sSub>
                              </m:e>
                            </m:eqArr>
                          </m:e>
                        </m:d>
                      </m:e>
                      <m:sub>
                        <m:r>
                          <a:rPr lang="en-US" i="1">
                            <a:latin typeface="Cambria Math" panose="02040503050406030204" pitchFamily="18" charset="0"/>
                          </a:rPr>
                          <m:t>𝑚</m:t>
                        </m:r>
                      </m:sub>
                    </m:sSub>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17715" y="2590800"/>
                <a:ext cx="6003246" cy="1227580"/>
              </a:xfrm>
              <a:prstGeom prst="rect">
                <a:avLst/>
              </a:prstGeom>
              <a:blipFill>
                <a:blip r:embed="rId2"/>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2133600" y="4018467"/>
            <a:ext cx="5000308" cy="1696533"/>
          </a:xfrm>
          <a:prstGeom prst="rect">
            <a:avLst/>
          </a:prstGeom>
        </p:spPr>
      </p:pic>
      <p:sp>
        <p:nvSpPr>
          <p:cNvPr id="10" name="TextBox 9"/>
          <p:cNvSpPr txBox="1"/>
          <p:nvPr/>
        </p:nvSpPr>
        <p:spPr>
          <a:xfrm>
            <a:off x="2115511" y="5701065"/>
            <a:ext cx="5036486" cy="400110"/>
          </a:xfrm>
          <a:prstGeom prst="rect">
            <a:avLst/>
          </a:prstGeom>
          <a:noFill/>
        </p:spPr>
        <p:txBody>
          <a:bodyPr wrap="square" rtlCol="0">
            <a:spAutoFit/>
          </a:bodyPr>
          <a:lstStyle/>
          <a:p>
            <a:pPr algn="ctr"/>
            <a:r>
              <a:rPr lang="en-US" sz="2000" dirty="0"/>
              <a:t>Fig.1 Three-phase line segment model</a:t>
            </a:r>
          </a:p>
        </p:txBody>
      </p:sp>
      <p:sp>
        <p:nvSpPr>
          <p:cNvPr id="11" name="TextBox 10"/>
          <p:cNvSpPr txBox="1"/>
          <p:nvPr/>
        </p:nvSpPr>
        <p:spPr>
          <a:xfrm>
            <a:off x="8229600" y="2878464"/>
            <a:ext cx="442750"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359345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2286000" y="1028485"/>
                <a:ext cx="5094536" cy="1022780"/>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𝐼𝑙𝑖𝑛𝑒</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𝐼𝑙𝑖𝑛𝑒</m:t>
                                    </m:r>
                                  </m:e>
                                  <m:sub>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𝐼𝑙𝑖𝑛𝑒</m:t>
                                    </m:r>
                                  </m:e>
                                  <m:sub>
                                    <m:r>
                                      <a:rPr lang="en-US" sz="2000" b="0" i="1" smtClean="0">
                                        <a:latin typeface="Cambria Math" panose="02040503050406030204" pitchFamily="18" charset="0"/>
                                      </a:rPr>
                                      <m:t>𝑐</m:t>
                                    </m:r>
                                  </m:sub>
                                </m:sSub>
                              </m:e>
                            </m:eqArr>
                          </m:e>
                        </m:d>
                      </m:e>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𝑐𝑐</m:t>
                                  </m:r>
                                </m:sub>
                              </m:sSub>
                            </m:e>
                          </m:mr>
                        </m:m>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𝑏</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𝑐</m:t>
                                    </m:r>
                                    <m:r>
                                      <a:rPr lang="en-US" sz="2000" b="0" i="1" smtClean="0">
                                        <a:latin typeface="Cambria Math" panose="02040503050406030204" pitchFamily="18" charset="0"/>
                                      </a:rPr>
                                      <m:t>𝑔</m:t>
                                    </m:r>
                                  </m:sub>
                                </m:sSub>
                              </m:e>
                            </m:eqArr>
                          </m:e>
                        </m:d>
                      </m:e>
                      <m:sub>
                        <m:r>
                          <a:rPr lang="en-US" sz="2000" i="1">
                            <a:latin typeface="Cambria Math" panose="02040503050406030204" pitchFamily="18" charset="0"/>
                          </a:rPr>
                          <m:t>𝑚</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286000" y="1028485"/>
                <a:ext cx="5094536" cy="1022780"/>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381000" y="2171485"/>
            <a:ext cx="5486400" cy="400110"/>
          </a:xfrm>
          <a:prstGeom prst="rect">
            <a:avLst/>
          </a:prstGeom>
        </p:spPr>
        <p:txBody>
          <a:bodyPr wrap="square">
            <a:spAutoFit/>
          </a:bodyPr>
          <a:lstStyle/>
          <a:p>
            <a:r>
              <a:rPr lang="en-US" sz="2000" dirty="0">
                <a:solidFill>
                  <a:srgbClr val="000000"/>
                </a:solidFill>
              </a:rPr>
              <a:t>In condensed form Equation (1)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TextBox 8"/>
              <p:cNvSpPr txBox="1"/>
              <p:nvPr/>
            </p:nvSpPr>
            <p:spPr>
              <a:xfrm>
                <a:off x="2484259" y="2691815"/>
                <a:ext cx="4698017"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484259" y="2691815"/>
                <a:ext cx="4698017" cy="434606"/>
              </a:xfrm>
              <a:prstGeom prst="rect">
                <a:avLst/>
              </a:prstGeom>
              <a:blipFill>
                <a:blip r:embed="rId3"/>
                <a:stretch>
                  <a:fillRect t="-4225" b="-19718"/>
                </a:stretch>
              </a:blipFill>
            </p:spPr>
            <p:txBody>
              <a:bodyPr/>
              <a:lstStyle/>
              <a:p>
                <a:r>
                  <a:rPr lang="en-US">
                    <a:noFill/>
                  </a:rPr>
                  <a:t> </a:t>
                </a:r>
              </a:p>
            </p:txBody>
          </p:sp>
        </mc:Fallback>
      </mc:AlternateContent>
      <p:sp>
        <p:nvSpPr>
          <p:cNvPr id="10" name="Rectangle 9"/>
          <p:cNvSpPr/>
          <p:nvPr/>
        </p:nvSpPr>
        <p:spPr>
          <a:xfrm>
            <a:off x="381000" y="3219467"/>
            <a:ext cx="6970764" cy="400110"/>
          </a:xfrm>
          <a:prstGeom prst="rect">
            <a:avLst/>
          </a:prstGeom>
        </p:spPr>
        <p:txBody>
          <a:bodyPr wrap="square">
            <a:spAutoFit/>
          </a:bodyPr>
          <a:lstStyle/>
          <a:p>
            <a:r>
              <a:rPr lang="en-US" sz="2000" dirty="0">
                <a:solidFill>
                  <a:srgbClr val="FF0000"/>
                </a:solidFill>
              </a:rPr>
              <a:t>Kirchhoff's voltage law </a:t>
            </a:r>
            <a:r>
              <a:rPr lang="en-US" sz="2000" dirty="0">
                <a:solidFill>
                  <a:srgbClr val="000000"/>
                </a:solidFill>
              </a:rPr>
              <a:t>applied to the model gives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2323262" y="3712623"/>
                <a:ext cx="5063759" cy="1022780"/>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𝑐𝑔</m:t>
                                    </m:r>
                                  </m:sub>
                                </m:sSub>
                              </m:e>
                            </m:eqArr>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𝑐𝑔</m:t>
                                    </m:r>
                                  </m:sub>
                                </m:sSub>
                              </m:e>
                            </m:eqArr>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𝑐𝑐</m:t>
                                  </m:r>
                                </m:sub>
                              </m:sSub>
                            </m:e>
                          </m:mr>
                        </m:m>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𝑐</m:t>
                                    </m:r>
                                  </m:sub>
                                </m:sSub>
                              </m:e>
                            </m:eqArr>
                          </m:e>
                        </m:d>
                      </m:e>
                      <m:sub/>
                    </m:sSub>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23262" y="3712623"/>
                <a:ext cx="5063759" cy="1022780"/>
              </a:xfrm>
              <a:prstGeom prst="rect">
                <a:avLst/>
              </a:prstGeom>
              <a:blipFill>
                <a:blip r:embed="rId4"/>
                <a:stretch>
                  <a:fillRect/>
                </a:stretch>
              </a:blipFill>
            </p:spPr>
            <p:txBody>
              <a:bodyPr/>
              <a:lstStyle/>
              <a:p>
                <a:r>
                  <a:rPr lang="en-US">
                    <a:noFill/>
                  </a:rPr>
                  <a:t> </a:t>
                </a:r>
              </a:p>
            </p:txBody>
          </p:sp>
        </mc:Fallback>
      </mc:AlternateContent>
      <p:sp>
        <p:nvSpPr>
          <p:cNvPr id="12" name="Rectangle 11"/>
          <p:cNvSpPr/>
          <p:nvPr/>
        </p:nvSpPr>
        <p:spPr>
          <a:xfrm>
            <a:off x="479898" y="4828449"/>
            <a:ext cx="8799564" cy="400110"/>
          </a:xfrm>
          <a:prstGeom prst="rect">
            <a:avLst/>
          </a:prstGeom>
        </p:spPr>
        <p:txBody>
          <a:bodyPr wrap="square">
            <a:spAutoFit/>
          </a:bodyPr>
          <a:lstStyle/>
          <a:p>
            <a:r>
              <a:rPr lang="en-US" sz="2000" dirty="0">
                <a:solidFill>
                  <a:srgbClr val="000000"/>
                </a:solidFill>
              </a:rPr>
              <a:t>In condensed form Equation (3)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2431263" y="5317891"/>
                <a:ext cx="480400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𝑎𝑏𝑐</m:t>
                                </m:r>
                              </m:sub>
                            </m:sSub>
                          </m:e>
                        </m:d>
                      </m:e>
                      <m:sub/>
                    </m:sSub>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431263" y="5317891"/>
                <a:ext cx="4804007" cy="307777"/>
              </a:xfrm>
              <a:prstGeom prst="rect">
                <a:avLst/>
              </a:prstGeom>
              <a:blipFill>
                <a:blip r:embed="rId5"/>
                <a:stretch>
                  <a:fillRect t="-25490" b="-49020"/>
                </a:stretch>
              </a:blipFill>
            </p:spPr>
            <p:txBody>
              <a:bodyPr/>
              <a:lstStyle/>
              <a:p>
                <a:r>
                  <a:rPr lang="en-US">
                    <a:noFill/>
                  </a:rPr>
                  <a:t> </a:t>
                </a:r>
              </a:p>
            </p:txBody>
          </p:sp>
        </mc:Fallback>
      </mc:AlternateContent>
      <p:sp>
        <p:nvSpPr>
          <p:cNvPr id="14" name="TextBox 13"/>
          <p:cNvSpPr txBox="1"/>
          <p:nvPr/>
        </p:nvSpPr>
        <p:spPr>
          <a:xfrm>
            <a:off x="8008225" y="1259508"/>
            <a:ext cx="442750" cy="369332"/>
          </a:xfrm>
          <a:prstGeom prst="rect">
            <a:avLst/>
          </a:prstGeom>
          <a:noFill/>
        </p:spPr>
        <p:txBody>
          <a:bodyPr wrap="none" rtlCol="0">
            <a:spAutoFit/>
          </a:bodyPr>
          <a:lstStyle/>
          <a:p>
            <a:r>
              <a:rPr lang="en-US" dirty="0"/>
              <a:t>(1)</a:t>
            </a:r>
          </a:p>
        </p:txBody>
      </p:sp>
      <p:sp>
        <p:nvSpPr>
          <p:cNvPr id="15" name="TextBox 14"/>
          <p:cNvSpPr txBox="1"/>
          <p:nvPr/>
        </p:nvSpPr>
        <p:spPr>
          <a:xfrm>
            <a:off x="8008225" y="2674646"/>
            <a:ext cx="442750" cy="369332"/>
          </a:xfrm>
          <a:prstGeom prst="rect">
            <a:avLst/>
          </a:prstGeom>
          <a:noFill/>
        </p:spPr>
        <p:txBody>
          <a:bodyPr wrap="none" rtlCol="0">
            <a:spAutoFit/>
          </a:bodyPr>
          <a:lstStyle/>
          <a:p>
            <a:r>
              <a:rPr lang="en-US" dirty="0"/>
              <a:t>(2)</a:t>
            </a:r>
          </a:p>
        </p:txBody>
      </p:sp>
      <p:sp>
        <p:nvSpPr>
          <p:cNvPr id="16" name="TextBox 15"/>
          <p:cNvSpPr txBox="1"/>
          <p:nvPr/>
        </p:nvSpPr>
        <p:spPr>
          <a:xfrm>
            <a:off x="8016331" y="3924985"/>
            <a:ext cx="442750" cy="369332"/>
          </a:xfrm>
          <a:prstGeom prst="rect">
            <a:avLst/>
          </a:prstGeom>
          <a:noFill/>
        </p:spPr>
        <p:txBody>
          <a:bodyPr wrap="none" rtlCol="0">
            <a:spAutoFit/>
          </a:bodyPr>
          <a:lstStyle/>
          <a:p>
            <a:r>
              <a:rPr lang="en-US" dirty="0"/>
              <a:t>(3)</a:t>
            </a:r>
          </a:p>
        </p:txBody>
      </p:sp>
      <p:sp>
        <p:nvSpPr>
          <p:cNvPr id="17" name="TextBox 16"/>
          <p:cNvSpPr txBox="1"/>
          <p:nvPr/>
        </p:nvSpPr>
        <p:spPr>
          <a:xfrm>
            <a:off x="8016331" y="5205692"/>
            <a:ext cx="442750"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395911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05000" y="959215"/>
                <a:ext cx="4744504"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05000" y="959215"/>
                <a:ext cx="4744504" cy="434606"/>
              </a:xfrm>
              <a:prstGeom prst="rect">
                <a:avLst/>
              </a:prstGeom>
              <a:blipFill>
                <a:blip r:embed="rId2"/>
                <a:stretch>
                  <a:fillRect t="-4167" b="-19444"/>
                </a:stretch>
              </a:blipFill>
            </p:spPr>
            <p:txBody>
              <a:bodyPr/>
              <a:lstStyle/>
              <a:p>
                <a:r>
                  <a:rPr lang="en-US">
                    <a:noFill/>
                  </a:rPr>
                  <a:t> </a:t>
                </a:r>
              </a:p>
            </p:txBody>
          </p:sp>
        </mc:Fallback>
      </mc:AlternateContent>
      <p:sp>
        <p:nvSpPr>
          <p:cNvPr id="8" name="TextBox 7"/>
          <p:cNvSpPr txBox="1"/>
          <p:nvPr/>
        </p:nvSpPr>
        <p:spPr>
          <a:xfrm>
            <a:off x="7451014" y="943449"/>
            <a:ext cx="442750"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9" name="TextBox 8"/>
              <p:cNvSpPr txBox="1"/>
              <p:nvPr/>
            </p:nvSpPr>
            <p:spPr>
              <a:xfrm>
                <a:off x="1905000" y="1512321"/>
                <a:ext cx="480400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𝑎𝑏𝑐</m:t>
                                </m:r>
                              </m:sub>
                            </m:sSub>
                          </m:e>
                        </m:d>
                      </m:e>
                      <m:sub/>
                    </m:sSub>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905000" y="1512321"/>
                <a:ext cx="4804007" cy="307777"/>
              </a:xfrm>
              <a:prstGeom prst="rect">
                <a:avLst/>
              </a:prstGeom>
              <a:blipFill>
                <a:blip r:embed="rId3"/>
                <a:stretch>
                  <a:fillRect t="-25490" b="-49020"/>
                </a:stretch>
              </a:blipFill>
            </p:spPr>
            <p:txBody>
              <a:bodyPr/>
              <a:lstStyle/>
              <a:p>
                <a:r>
                  <a:rPr lang="en-US">
                    <a:noFill/>
                  </a:rPr>
                  <a:t> </a:t>
                </a:r>
              </a:p>
            </p:txBody>
          </p:sp>
        </mc:Fallback>
      </mc:AlternateContent>
      <p:sp>
        <p:nvSpPr>
          <p:cNvPr id="10" name="TextBox 9"/>
          <p:cNvSpPr txBox="1"/>
          <p:nvPr/>
        </p:nvSpPr>
        <p:spPr>
          <a:xfrm>
            <a:off x="7451014" y="1496555"/>
            <a:ext cx="442750" cy="369332"/>
          </a:xfrm>
          <a:prstGeom prst="rect">
            <a:avLst/>
          </a:prstGeom>
          <a:noFill/>
        </p:spPr>
        <p:txBody>
          <a:bodyPr wrap="none" rtlCol="0">
            <a:spAutoFit/>
          </a:bodyPr>
          <a:lstStyle/>
          <a:p>
            <a:r>
              <a:rPr lang="en-US" dirty="0"/>
              <a:t>(4)</a:t>
            </a:r>
          </a:p>
        </p:txBody>
      </p:sp>
      <p:sp>
        <p:nvSpPr>
          <p:cNvPr id="11" name="Rectangle 10"/>
          <p:cNvSpPr/>
          <p:nvPr/>
        </p:nvSpPr>
        <p:spPr>
          <a:xfrm>
            <a:off x="282549" y="1985192"/>
            <a:ext cx="8854966" cy="400110"/>
          </a:xfrm>
          <a:prstGeom prst="rect">
            <a:avLst/>
          </a:prstGeom>
        </p:spPr>
        <p:txBody>
          <a:bodyPr wrap="square">
            <a:spAutoFit/>
          </a:bodyPr>
          <a:lstStyle/>
          <a:p>
            <a:r>
              <a:rPr lang="en-US" sz="2000" dirty="0">
                <a:solidFill>
                  <a:srgbClr val="000000"/>
                </a:solidFill>
              </a:rPr>
              <a:t>Substituting Equation (2) into Equation (4),</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771026" y="2453418"/>
                <a:ext cx="7155164" cy="457882"/>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e>
                    </m:d>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71026" y="2453418"/>
                <a:ext cx="7155164" cy="457882"/>
              </a:xfrm>
              <a:prstGeom prst="rect">
                <a:avLst/>
              </a:prstGeom>
              <a:blipFill>
                <a:blip r:embed="rId4"/>
                <a:stretch>
                  <a:fillRect t="-1316" b="-15789"/>
                </a:stretch>
              </a:blipFill>
            </p:spPr>
            <p:txBody>
              <a:bodyPr/>
              <a:lstStyle/>
              <a:p>
                <a:r>
                  <a:rPr lang="en-US">
                    <a:noFill/>
                  </a:rPr>
                  <a:t> </a:t>
                </a:r>
              </a:p>
            </p:txBody>
          </p:sp>
        </mc:Fallback>
      </mc:AlternateContent>
      <p:sp>
        <p:nvSpPr>
          <p:cNvPr id="13" name="TextBox 12"/>
          <p:cNvSpPr txBox="1"/>
          <p:nvPr/>
        </p:nvSpPr>
        <p:spPr>
          <a:xfrm>
            <a:off x="8320250" y="2387327"/>
            <a:ext cx="442750" cy="369332"/>
          </a:xfrm>
          <a:prstGeom prst="rect">
            <a:avLst/>
          </a:prstGeom>
          <a:noFill/>
        </p:spPr>
        <p:txBody>
          <a:bodyPr wrap="none" rtlCol="0">
            <a:spAutoFit/>
          </a:bodyPr>
          <a:lstStyle/>
          <a:p>
            <a:r>
              <a:rPr lang="en-US" dirty="0"/>
              <a:t>(5)</a:t>
            </a:r>
          </a:p>
        </p:txBody>
      </p:sp>
      <p:sp>
        <p:nvSpPr>
          <p:cNvPr id="14" name="Rectangle 13"/>
          <p:cNvSpPr/>
          <p:nvPr/>
        </p:nvSpPr>
        <p:spPr>
          <a:xfrm>
            <a:off x="282549" y="2970727"/>
            <a:ext cx="8686800" cy="400110"/>
          </a:xfrm>
          <a:prstGeom prst="rect">
            <a:avLst/>
          </a:prstGeom>
        </p:spPr>
        <p:txBody>
          <a:bodyPr wrap="square">
            <a:spAutoFit/>
          </a:bodyPr>
          <a:lstStyle/>
          <a:p>
            <a:r>
              <a:rPr lang="en-US" sz="2000" dirty="0">
                <a:solidFill>
                  <a:srgbClr val="000000"/>
                </a:solidFill>
              </a:rPr>
              <a:t>Collecting terms,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797997" y="3396558"/>
                <a:ext cx="7018011" cy="457882"/>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𝑎𝑏𝑐</m:t>
                                </m:r>
                              </m:sub>
                            </m:sSub>
                          </m:e>
                        </m:d>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97997" y="3396558"/>
                <a:ext cx="7018011" cy="457882"/>
              </a:xfrm>
              <a:prstGeom prst="rect">
                <a:avLst/>
              </a:prstGeom>
              <a:blipFill>
                <a:blip r:embed="rId5"/>
                <a:stretch>
                  <a:fillRect t="-1333" b="-17333"/>
                </a:stretch>
              </a:blipFill>
            </p:spPr>
            <p:txBody>
              <a:bodyPr/>
              <a:lstStyle/>
              <a:p>
                <a:r>
                  <a:rPr lang="en-US">
                    <a:noFill/>
                  </a:rPr>
                  <a:t> </a:t>
                </a:r>
              </a:p>
            </p:txBody>
          </p:sp>
        </mc:Fallback>
      </mc:AlternateContent>
      <p:sp>
        <p:nvSpPr>
          <p:cNvPr id="16" name="TextBox 15"/>
          <p:cNvSpPr txBox="1"/>
          <p:nvPr/>
        </p:nvSpPr>
        <p:spPr>
          <a:xfrm>
            <a:off x="8320250" y="3435390"/>
            <a:ext cx="442750" cy="369332"/>
          </a:xfrm>
          <a:prstGeom prst="rect">
            <a:avLst/>
          </a:prstGeom>
          <a:noFill/>
        </p:spPr>
        <p:txBody>
          <a:bodyPr wrap="none" rtlCol="0">
            <a:spAutoFit/>
          </a:bodyPr>
          <a:lstStyle/>
          <a:p>
            <a:r>
              <a:rPr lang="en-US" dirty="0"/>
              <a:t>(6)</a:t>
            </a:r>
          </a:p>
        </p:txBody>
      </p:sp>
      <p:sp>
        <p:nvSpPr>
          <p:cNvPr id="17" name="Rectangle 16"/>
          <p:cNvSpPr/>
          <p:nvPr/>
        </p:nvSpPr>
        <p:spPr>
          <a:xfrm>
            <a:off x="282549" y="3954928"/>
            <a:ext cx="4572000" cy="400110"/>
          </a:xfrm>
          <a:prstGeom prst="rect">
            <a:avLst/>
          </a:prstGeom>
        </p:spPr>
        <p:txBody>
          <a:bodyPr>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3311995" y="4152812"/>
                <a:ext cx="2062809"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𝑢</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1</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1</m:t>
                                </m:r>
                              </m:e>
                            </m:mr>
                          </m:m>
                        </m:e>
                      </m:d>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3311995" y="4152812"/>
                <a:ext cx="2062809" cy="906210"/>
              </a:xfrm>
              <a:prstGeom prst="rect">
                <a:avLst/>
              </a:prstGeom>
              <a:blipFill>
                <a:blip r:embed="rId6"/>
                <a:stretch>
                  <a:fillRect/>
                </a:stretch>
              </a:blipFill>
            </p:spPr>
            <p:txBody>
              <a:bodyPr/>
              <a:lstStyle/>
              <a:p>
                <a:r>
                  <a:rPr lang="en-US">
                    <a:noFill/>
                  </a:rPr>
                  <a:t> </a:t>
                </a:r>
              </a:p>
            </p:txBody>
          </p:sp>
        </mc:Fallback>
      </mc:AlternateContent>
      <p:sp>
        <p:nvSpPr>
          <p:cNvPr id="19" name="TextBox 18"/>
          <p:cNvSpPr txBox="1"/>
          <p:nvPr/>
        </p:nvSpPr>
        <p:spPr>
          <a:xfrm>
            <a:off x="8320250" y="4343400"/>
            <a:ext cx="442750" cy="369332"/>
          </a:xfrm>
          <a:prstGeom prst="rect">
            <a:avLst/>
          </a:prstGeom>
          <a:noFill/>
        </p:spPr>
        <p:txBody>
          <a:bodyPr wrap="none" rtlCol="0">
            <a:spAutoFit/>
          </a:bodyPr>
          <a:lstStyle/>
          <a:p>
            <a:r>
              <a:rPr lang="en-US" dirty="0"/>
              <a:t>(7)</a:t>
            </a:r>
          </a:p>
        </p:txBody>
      </p:sp>
      <p:sp>
        <p:nvSpPr>
          <p:cNvPr id="20" name="Rectangle 19"/>
          <p:cNvSpPr/>
          <p:nvPr/>
        </p:nvSpPr>
        <p:spPr>
          <a:xfrm>
            <a:off x="282549" y="5065604"/>
            <a:ext cx="8954814" cy="400110"/>
          </a:xfrm>
          <a:prstGeom prst="rect">
            <a:avLst/>
          </a:prstGeom>
        </p:spPr>
        <p:txBody>
          <a:bodyPr wrap="square">
            <a:spAutoFit/>
          </a:bodyPr>
          <a:lstStyle/>
          <a:p>
            <a:r>
              <a:rPr lang="en-US" sz="2000" dirty="0">
                <a:solidFill>
                  <a:srgbClr val="000000"/>
                </a:solidFill>
              </a:rPr>
              <a:t>Equation (6) is of the general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2525171" y="5472296"/>
                <a:ext cx="4369722"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525171" y="5472296"/>
                <a:ext cx="4369722" cy="307777"/>
              </a:xfrm>
              <a:prstGeom prst="rect">
                <a:avLst/>
              </a:prstGeom>
              <a:blipFill>
                <a:blip r:embed="rId7"/>
                <a:stretch>
                  <a:fillRect t="-26000" r="-139" b="-50000"/>
                </a:stretch>
              </a:blipFill>
            </p:spPr>
            <p:txBody>
              <a:bodyPr/>
              <a:lstStyle/>
              <a:p>
                <a:r>
                  <a:rPr lang="en-US">
                    <a:noFill/>
                  </a:rPr>
                  <a:t> </a:t>
                </a:r>
              </a:p>
            </p:txBody>
          </p:sp>
        </mc:Fallback>
      </mc:AlternateContent>
      <p:sp>
        <p:nvSpPr>
          <p:cNvPr id="22" name="TextBox 21"/>
          <p:cNvSpPr txBox="1"/>
          <p:nvPr/>
        </p:nvSpPr>
        <p:spPr>
          <a:xfrm>
            <a:off x="8320250" y="5345668"/>
            <a:ext cx="442750"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2431430768"/>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2896</TotalTime>
  <Words>4275</Words>
  <Application>Microsoft Macintosh PowerPoint</Application>
  <PresentationFormat>On-screen Show (4:3)</PresentationFormat>
  <Paragraphs>485</Paragraphs>
  <Slides>44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Univers 65</vt:lpstr>
      <vt:lpstr>Univers 67 CondensedBold</vt:lpstr>
      <vt:lpstr>Arial</vt:lpstr>
      <vt:lpstr>Calibri</vt:lpstr>
      <vt:lpstr>Cambria Math</vt:lpstr>
      <vt:lpstr>Geneva</vt:lpstr>
      <vt:lpstr>Times</vt:lpstr>
      <vt:lpstr>PowerPoint</vt:lpstr>
      <vt:lpstr>1_PowerPoint</vt:lpstr>
      <vt:lpstr>EE455 Introduction to Energy Distribution Systems</vt:lpstr>
      <vt:lpstr>PowerPoint Presentation</vt:lpstr>
      <vt:lpstr>Distribution System Line Models – Overview</vt:lpstr>
      <vt:lpstr>Distribution System Line Models – Overview</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Example 1</vt:lpstr>
      <vt:lpstr>Example 1</vt:lpstr>
      <vt:lpstr>Example 1</vt:lpstr>
      <vt:lpstr>Example 1</vt:lpstr>
      <vt:lpstr>Example 1</vt:lpstr>
      <vt:lpstr>Example 1</vt:lpstr>
      <vt:lpstr>Example 1</vt:lpstr>
      <vt:lpstr>Modified Line Model</vt:lpstr>
      <vt:lpstr>Three-Wire Delta Line</vt:lpstr>
      <vt:lpstr>Three-Wire Delta Line</vt:lpstr>
      <vt:lpstr>Computation of Neutral and Ground Current</vt:lpstr>
      <vt:lpstr>Computation of Neutral and Ground Current</vt:lpstr>
      <vt:lpstr>Example 2</vt:lpstr>
      <vt:lpstr>Example 2</vt:lpstr>
      <vt:lpstr>Example 2</vt:lpstr>
      <vt:lpstr>Example 2</vt:lpstr>
      <vt:lpstr>Approximate Line Segment Model</vt:lpstr>
      <vt:lpstr>Approximate Line Segment Model</vt:lpstr>
      <vt:lpstr>Approximate Line Segment Model</vt:lpstr>
      <vt:lpstr>Approximate Line Segment Model</vt:lpstr>
      <vt:lpstr>Example 3</vt:lpstr>
      <vt:lpstr>Example 3</vt:lpstr>
      <vt:lpstr>Example 3</vt:lpstr>
      <vt:lpstr>Example 3</vt:lpstr>
      <vt:lpstr>Example 4</vt:lpstr>
      <vt:lpstr>Example 4</vt:lpstr>
      <vt:lpstr>Distribution System Line Models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44</cp:revision>
  <dcterms:created xsi:type="dcterms:W3CDTF">2016-12-19T18:40:45Z</dcterms:created>
  <dcterms:modified xsi:type="dcterms:W3CDTF">2023-03-23T22:21:32Z</dcterms:modified>
</cp:coreProperties>
</file>